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3" r:id="rId2"/>
    <p:sldId id="592" r:id="rId3"/>
    <p:sldId id="594" r:id="rId4"/>
    <p:sldId id="595" r:id="rId5"/>
    <p:sldId id="596" r:id="rId6"/>
    <p:sldId id="625" r:id="rId7"/>
    <p:sldId id="626" r:id="rId8"/>
    <p:sldId id="597" r:id="rId9"/>
    <p:sldId id="598" r:id="rId10"/>
    <p:sldId id="624" r:id="rId11"/>
    <p:sldId id="599" r:id="rId12"/>
    <p:sldId id="610" r:id="rId13"/>
    <p:sldId id="607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3" r:id="rId27"/>
    <p:sldId id="605" r:id="rId28"/>
    <p:sldId id="606" r:id="rId29"/>
    <p:sldId id="608" r:id="rId30"/>
    <p:sldId id="609" r:id="rId31"/>
    <p:sldId id="602" r:id="rId32"/>
    <p:sldId id="603" r:id="rId33"/>
    <p:sldId id="604" r:id="rId34"/>
  </p:sldIdLst>
  <p:sldSz cx="10693400" cy="7561263"/>
  <p:notesSz cx="7086600" cy="10223500"/>
  <p:defaultTextStyle>
    <a:defPPr>
      <a:defRPr lang="en-GB"/>
    </a:defPPr>
    <a:lvl1pPr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477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8636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4">
          <p15:clr>
            <a:srgbClr val="A4A3A4"/>
          </p15:clr>
        </p15:guide>
        <p15:guide id="2" pos="20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  <a:srgbClr val="FFCCCC"/>
    <a:srgbClr val="FF0000"/>
    <a:srgbClr val="EEEBEF"/>
    <a:srgbClr val="B5B612"/>
    <a:srgbClr val="EFEBE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992" autoAdjust="0"/>
  </p:normalViewPr>
  <p:slideViewPr>
    <p:cSldViewPr>
      <p:cViewPr varScale="1">
        <p:scale>
          <a:sx n="64" d="100"/>
          <a:sy n="64" d="100"/>
        </p:scale>
        <p:origin x="1416" y="6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4"/>
        <p:guide pos="20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t" anchorCtr="0" compatLnSpc="1">
            <a:prstTxWarp prst="textNoShape">
              <a:avLst/>
            </a:prstTxWarp>
          </a:bodyPr>
          <a:lstStyle>
            <a:lvl1pPr algn="l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t" anchorCtr="0" compatLnSpc="1">
            <a:prstTxWarp prst="textNoShape">
              <a:avLst/>
            </a:prstTxWarp>
          </a:bodyPr>
          <a:lstStyle>
            <a:lvl1pPr algn="r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b" anchorCtr="0" compatLnSpc="1">
            <a:prstTxWarp prst="textNoShape">
              <a:avLst/>
            </a:prstTxWarp>
          </a:bodyPr>
          <a:lstStyle>
            <a:lvl1pPr algn="l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97107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b" anchorCtr="0" compatLnSpc="1">
            <a:prstTxWarp prst="textNoShape">
              <a:avLst/>
            </a:prstTxWarp>
          </a:bodyPr>
          <a:lstStyle>
            <a:lvl1pPr algn="r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fld id="{64728980-2F1C-4BA7-9672-BA791E2A1C6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32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33438" y="777875"/>
            <a:ext cx="5418137" cy="383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856163"/>
            <a:ext cx="5668963" cy="459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0025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13913"/>
            <a:ext cx="3074988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0025" y="9713913"/>
            <a:ext cx="3074988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19D4EBE4-6348-4A13-99C2-8C666606D0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49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24486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10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84723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3658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283554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47015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055642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70013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636371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17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881460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18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174061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1348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84547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20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1058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43291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05111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205109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68574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138369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91990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27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40551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28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87193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49128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732827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30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11390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75382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007709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62312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3443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09900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9645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7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1252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8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1081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15355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534988" y="303213"/>
            <a:ext cx="9623425" cy="645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 rot="16200000">
            <a:off x="7671094" y="4726093"/>
            <a:ext cx="5317813" cy="1145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800" b="1" baseline="0" dirty="0" smtClean="0">
                <a:solidFill>
                  <a:schemeClr val="tx1"/>
                </a:solidFill>
              </a:rPr>
              <a:t>Viessmann 2012 –</a:t>
            </a:r>
            <a:r>
              <a:rPr lang="pl-PL" sz="800" baseline="0" dirty="0" smtClean="0">
                <a:solidFill>
                  <a:srgbClr val="000000"/>
                </a:solidFill>
              </a:rPr>
              <a:t> </a:t>
            </a:r>
            <a:r>
              <a:rPr lang="pl-PL" sz="800" baseline="0" dirty="0" err="1" smtClean="0">
                <a:solidFill>
                  <a:srgbClr val="000000"/>
                </a:solidFill>
              </a:rPr>
              <a:t>EicA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2051" name="Picture 3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88575" y="500063"/>
            <a:ext cx="325438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55" name="Line 31"/>
          <p:cNvSpPr>
            <a:spLocks noChangeShapeType="1"/>
          </p:cNvSpPr>
          <p:nvPr userDrawn="1"/>
        </p:nvSpPr>
        <p:spPr bwMode="auto">
          <a:xfrm>
            <a:off x="10018713" y="500063"/>
            <a:ext cx="3175" cy="6696075"/>
          </a:xfrm>
          <a:prstGeom prst="line">
            <a:avLst/>
          </a:prstGeom>
          <a:noFill/>
          <a:ln w="9525">
            <a:solidFill>
              <a:srgbClr val="9999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56" name="Text Box 32"/>
          <p:cNvSpPr txBox="1">
            <a:spLocks noChangeArrowheads="1"/>
          </p:cNvSpPr>
          <p:nvPr userDrawn="1"/>
        </p:nvSpPr>
        <p:spPr bwMode="auto">
          <a:xfrm>
            <a:off x="309562" y="252413"/>
            <a:ext cx="9542463" cy="11228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2400" b="1" dirty="0" smtClean="0"/>
              <a:t>Realizacja instalacji wykorzystujących kolektory</a:t>
            </a:r>
            <a:r>
              <a:rPr lang="pl-PL" sz="2400" b="1" baseline="0" dirty="0" smtClean="0"/>
              <a:t> słoneczne</a:t>
            </a:r>
            <a:r>
              <a:rPr lang="pl-PL" sz="2400" b="1" dirty="0" smtClean="0"/>
              <a:t> </a:t>
            </a: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2400" b="1" dirty="0" smtClean="0"/>
              <a:t>w budownictwie gminnym.</a:t>
            </a: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5pPr>
      <a:lvl6pPr marL="15367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6pPr>
      <a:lvl7pPr marL="19939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7pPr>
      <a:lvl8pPr marL="24511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8pPr>
      <a:lvl9pPr marL="29083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10795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430213" indent="-106363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2pPr>
      <a:lvl3pPr marL="86360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3pPr>
      <a:lvl4pPr marL="129540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4pPr>
      <a:lvl5pPr marL="172720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5pPr>
      <a:lvl6pPr marL="21844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6pPr>
      <a:lvl7pPr marL="26416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7pPr>
      <a:lvl8pPr marL="30988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8pPr>
      <a:lvl9pPr marL="35560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jpe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8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3200" b="1" dirty="0" smtClean="0"/>
              <a:t>Inwestycje OZE w projektach gminnych</a:t>
            </a: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2000" b="1" dirty="0" smtClean="0"/>
              <a:t>(perspektywa 2014-2020)</a:t>
            </a:r>
            <a:endParaRPr lang="pl-PL" sz="32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15900" lvl="1" indent="0" algn="l">
              <a:buNone/>
            </a:pPr>
            <a:endParaRPr lang="pl-PL" sz="1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2412479"/>
            <a:ext cx="8449947" cy="3956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/>
            <a:r>
              <a:rPr lang="pl-PL" sz="1800" dirty="0"/>
              <a:t>Moc na potrzeby </a:t>
            </a:r>
            <a:r>
              <a:rPr lang="pl-PL" sz="1800" dirty="0" err="1"/>
              <a:t>cwu</a:t>
            </a:r>
            <a:r>
              <a:rPr lang="pl-PL" sz="1800" dirty="0"/>
              <a:t> </a:t>
            </a:r>
            <a:endParaRPr lang="pl-PL" sz="1800" dirty="0" smtClean="0"/>
          </a:p>
          <a:p>
            <a:pPr algn="l">
              <a:buNone/>
            </a:pPr>
            <a:r>
              <a:rPr lang="pl-PL" sz="1800" dirty="0" smtClean="0"/>
              <a:t>     (</a:t>
            </a:r>
            <a:r>
              <a:rPr lang="pl-PL" sz="1800" dirty="0"/>
              <a:t>od 15 do 55C przy temp. powietrza 15C):   </a:t>
            </a:r>
            <a:r>
              <a:rPr lang="pl-PL" sz="1800" dirty="0" smtClean="0"/>
              <a:t>					1,3 kW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Pobór mocy elektrycznej: </a:t>
            </a:r>
            <a:r>
              <a:rPr lang="pl-PL" sz="1800" dirty="0" smtClean="0"/>
              <a:t>									0,425 kW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COP dla A15/W10-55:  </a:t>
            </a:r>
            <a:r>
              <a:rPr lang="pl-PL" sz="1800" dirty="0" smtClean="0"/>
              <a:t>										&gt; 3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Zakres temp. powietrza: </a:t>
            </a:r>
            <a:r>
              <a:rPr lang="pl-PL" sz="1800" dirty="0" smtClean="0"/>
              <a:t>									-</a:t>
            </a:r>
            <a:r>
              <a:rPr lang="pl-PL" sz="1800" dirty="0"/>
              <a:t>5C do +</a:t>
            </a:r>
            <a:r>
              <a:rPr lang="pl-PL" sz="1800" dirty="0" smtClean="0"/>
              <a:t>35C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Pojemność zasobnika: </a:t>
            </a:r>
            <a:r>
              <a:rPr lang="pl-PL" sz="1800" dirty="0" smtClean="0"/>
              <a:t>										min </a:t>
            </a:r>
            <a:r>
              <a:rPr lang="pl-PL" sz="1800" dirty="0"/>
              <a:t>250 </a:t>
            </a:r>
            <a:r>
              <a:rPr lang="pl-PL" sz="1800" dirty="0" smtClean="0"/>
              <a:t>dm3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Wysokość: </a:t>
            </a:r>
            <a:r>
              <a:rPr lang="pl-PL" sz="1800" dirty="0" smtClean="0"/>
              <a:t>												max </a:t>
            </a:r>
            <a:r>
              <a:rPr lang="pl-PL" sz="1800" dirty="0"/>
              <a:t>1760 mm </a:t>
            </a:r>
            <a:endParaRPr lang="pl-PL" sz="1800" dirty="0" smtClean="0"/>
          </a:p>
          <a:p>
            <a:pPr algn="l">
              <a:buNone/>
            </a:pPr>
            <a:r>
              <a:rPr lang="pl-PL" sz="1800" dirty="0"/>
              <a:t>	</a:t>
            </a:r>
            <a:r>
              <a:rPr lang="pl-PL" sz="1800" dirty="0" smtClean="0"/>
              <a:t>					(</a:t>
            </a:r>
            <a:r>
              <a:rPr lang="pl-PL" sz="1800" dirty="0"/>
              <a:t>dopuszczalny montaż w pomieszczeniach o wys. 2 m</a:t>
            </a:r>
            <a:r>
              <a:rPr lang="pl-PL" sz="1800" dirty="0" smtClean="0"/>
              <a:t>)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Klasa efektywności: </a:t>
            </a:r>
            <a:r>
              <a:rPr lang="pl-PL" sz="1800" dirty="0" smtClean="0"/>
              <a:t>											A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989664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8" name="Obraz 7" descr="http://www.viessmann.pl/content/dam/internet-pl/images/produkty/vitocal_160-a/294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92" y="1476375"/>
            <a:ext cx="8017899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4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61401"/>
              </p:ext>
            </p:extLst>
          </p:nvPr>
        </p:nvGraphicFramePr>
        <p:xfrm>
          <a:off x="4842644" y="5076775"/>
          <a:ext cx="5328592" cy="133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232"/>
                <a:gridCol w="14873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koszt inwestycji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10.000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dotacja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r>
                        <a:rPr lang="pl-PL" sz="1400" u="none" strike="noStrike" dirty="0" smtClean="0">
                          <a:effectLst/>
                        </a:rPr>
                        <a:t>0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wkład mieszkańca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4000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Udział</a:t>
                      </a:r>
                      <a:r>
                        <a:rPr lang="pl-PL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w energii rocznej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74 %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kosztów </a:t>
                      </a:r>
                      <a:r>
                        <a:rPr lang="pl-PL" sz="1400" u="none" strike="noStrike" dirty="0" smtClean="0">
                          <a:effectLst/>
                        </a:rPr>
                        <a:t>podgrzewu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pl-PL" sz="1400" u="none" strike="noStrike" baseline="0" dirty="0" err="1" smtClean="0">
                          <a:effectLst/>
                        </a:rPr>
                        <a:t>cwu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321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PLN</a:t>
                      </a:r>
                      <a:r>
                        <a:rPr lang="pl-PL" sz="1400" u="none" strike="noStrike" dirty="0" smtClean="0">
                          <a:effectLst/>
                        </a:rPr>
                        <a:t> </a:t>
                      </a:r>
                      <a:r>
                        <a:rPr lang="pl-PL" sz="1400" u="none" strike="noStrike" dirty="0">
                          <a:effectLst/>
                        </a:rPr>
                        <a:t>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rentowność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 </a:t>
                      </a:r>
                      <a:r>
                        <a:rPr lang="pl-PL" sz="1400" b="1" u="none" strike="noStrike" dirty="0" smtClean="0">
                          <a:effectLst/>
                        </a:rPr>
                        <a:t>&lt; </a:t>
                      </a:r>
                      <a:r>
                        <a:rPr lang="pl-PL" sz="1400" b="1" u="none" strike="noStrike" dirty="0" smtClean="0">
                          <a:effectLst/>
                        </a:rPr>
                        <a:t>12,5 lat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92" y="1667899"/>
            <a:ext cx="4561515" cy="27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74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26537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224" y="1325191"/>
            <a:ext cx="4448316" cy="425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668" y="3103362"/>
            <a:ext cx="5081633" cy="38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1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82" y="792299"/>
            <a:ext cx="798683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81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4732" y="1503745"/>
            <a:ext cx="381951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3982" y="1503757"/>
            <a:ext cx="446807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933974" y="6327108"/>
            <a:ext cx="4500721" cy="5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73" tIns="41987" rIns="83973" bIns="41987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Kruszywo krzemowe, </a:t>
            </a:r>
          </a:p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Czystość 99%</a:t>
            </a:r>
            <a:endParaRPr lang="de-DE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5634725" y="6295440"/>
            <a:ext cx="3574103" cy="3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73" tIns="41987" rIns="83973" bIns="41987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Produkt końcowy : czysty krzem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08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3" y="1404367"/>
            <a:ext cx="903935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10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5" name="Picture 10" descr="0211_GlasRahmen_08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172" y="1692399"/>
            <a:ext cx="9478309" cy="48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84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6" name="Obraz 4" descr="panel ogniwa bubow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855" y="1384229"/>
            <a:ext cx="8333689" cy="563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1411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8228" y="1836415"/>
            <a:ext cx="8538430" cy="4118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2966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00" y="4254100"/>
            <a:ext cx="3703483" cy="25423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19" y="468263"/>
            <a:ext cx="3092009" cy="299253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742" y="970252"/>
            <a:ext cx="3849077" cy="288032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46630" y="3557863"/>
            <a:ext cx="23762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solarna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210796" y="3961391"/>
            <a:ext cx="23762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fotowoltaiczna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753896" y="6907228"/>
            <a:ext cx="23762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pomp ciepła </a:t>
            </a:r>
            <a:r>
              <a:rPr lang="pl-PL" dirty="0" err="1" smtClean="0"/>
              <a:t>cwu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462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573" y="3656026"/>
            <a:ext cx="1401631" cy="258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885" y="5437203"/>
            <a:ext cx="758429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6598" y="5008578"/>
            <a:ext cx="1432587" cy="120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583" y="4600575"/>
            <a:ext cx="1546092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914" y="1858963"/>
            <a:ext cx="1773105" cy="211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352683" y="5819775"/>
            <a:ext cx="135347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008033" y="5848350"/>
            <a:ext cx="889133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476740" y="5834078"/>
            <a:ext cx="1147102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67027" y="1436688"/>
            <a:ext cx="1714633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M</a:t>
            </a:r>
            <a:r>
              <a:rPr lang="pl-PL" dirty="0" err="1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oduł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  <a:p>
            <a:pPr>
              <a:buNone/>
              <a:tabLst>
                <a:tab pos="631825" algn="l"/>
                <a:tab pos="12668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Generator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900495" y="1465263"/>
            <a:ext cx="952765" cy="25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Inwerter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444860" y="1490678"/>
            <a:ext cx="1726671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Licznik energii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439819" y="1479552"/>
            <a:ext cx="1434306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Sieć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elektryczna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38043" y="1354138"/>
            <a:ext cx="440782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5047597" y="1366838"/>
            <a:ext cx="1719" cy="379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626004" y="1347788"/>
            <a:ext cx="1720" cy="393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235" y="2768600"/>
            <a:ext cx="1136783" cy="180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739694" y="5156215"/>
            <a:ext cx="32160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=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640862" y="5156215"/>
            <a:ext cx="440267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~</a:t>
            </a: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82883" y="3019440"/>
            <a:ext cx="767027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42267" y="2809890"/>
            <a:ext cx="1269206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37853" y="2698765"/>
            <a:ext cx="892571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6598" y="4148138"/>
            <a:ext cx="988881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585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138" y="2180185"/>
            <a:ext cx="7188860" cy="46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788" y="620083"/>
            <a:ext cx="4094366" cy="264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234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53" y="1081722"/>
            <a:ext cx="7441270" cy="229841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636" y="2533307"/>
            <a:ext cx="5182682" cy="47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97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9" name="Picture 1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14252" y="1692399"/>
            <a:ext cx="4752528" cy="2520280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834532" y="3924647"/>
            <a:ext cx="57721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35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499393"/>
            <a:ext cx="91630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6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044327"/>
            <a:ext cx="9163050" cy="20383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25" y="3082677"/>
            <a:ext cx="9182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07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294606"/>
            <a:ext cx="9163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53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26537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044327"/>
            <a:ext cx="9163050" cy="20383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25" y="3082677"/>
            <a:ext cx="9182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5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26537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78" y="3728034"/>
            <a:ext cx="3094450" cy="2861346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76796"/>
              </p:ext>
            </p:extLst>
          </p:nvPr>
        </p:nvGraphicFramePr>
        <p:xfrm>
          <a:off x="4801478" y="4650538"/>
          <a:ext cx="5256584" cy="1205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9322"/>
                <a:gridCol w="146726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koszt inwestycji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14.500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dotacja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60</a:t>
                      </a:r>
                      <a:r>
                        <a:rPr lang="pl-PL" sz="1400" u="none" strike="noStrike" dirty="0" smtClean="0">
                          <a:effectLst/>
                        </a:rPr>
                        <a:t>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wkład mieszkańca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5.800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</a:t>
                      </a:r>
                      <a:r>
                        <a:rPr lang="pl-PL" sz="1400" u="none" strike="noStrike" dirty="0" smtClean="0">
                          <a:effectLst/>
                        </a:rPr>
                        <a:t>en.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el.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590 PLN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rentowność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l-PL" sz="2000" b="1" u="none" strike="noStrike" baseline="0" dirty="0" smtClean="0">
                          <a:effectLst/>
                        </a:rPr>
                        <a:t>9,8</a:t>
                      </a:r>
                      <a:r>
                        <a:rPr lang="pl-PL" sz="2000" b="1" u="none" strike="noStrike" dirty="0" smtClean="0">
                          <a:effectLst/>
                        </a:rPr>
                        <a:t> </a:t>
                      </a:r>
                      <a:r>
                        <a:rPr lang="pl-PL" sz="2000" b="1" u="none" strike="noStrike" dirty="0" smtClean="0">
                          <a:effectLst/>
                        </a:rPr>
                        <a:t>lat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7899"/>
              </p:ext>
            </p:extLst>
          </p:nvPr>
        </p:nvGraphicFramePr>
        <p:xfrm>
          <a:off x="674873" y="1277105"/>
          <a:ext cx="8688347" cy="1716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118"/>
                <a:gridCol w="1165355"/>
                <a:gridCol w="1201234"/>
                <a:gridCol w="1944216"/>
                <a:gridCol w="1289223"/>
                <a:gridCol w="952870"/>
                <a:gridCol w="910331"/>
              </a:tblGrid>
              <a:tr h="411085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koszt łączny "pod klucz" </a:t>
                      </a:r>
                      <a:r>
                        <a:rPr lang="pl-PL" sz="1000" u="none" strike="noStrike" dirty="0" smtClean="0">
                          <a:effectLst/>
                        </a:rPr>
                        <a:t>brutto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Moc instalacji [</a:t>
                      </a:r>
                      <a:r>
                        <a:rPr lang="pl-PL" sz="1000" u="none" strike="noStrike" dirty="0" err="1" smtClean="0">
                          <a:effectLst/>
                        </a:rPr>
                        <a:t>kWp</a:t>
                      </a:r>
                      <a:r>
                        <a:rPr lang="pl-PL" sz="1000" u="none" strike="noStrike" dirty="0" smtClean="0">
                          <a:effectLst/>
                        </a:rPr>
                        <a:t>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Roczne </a:t>
                      </a:r>
                      <a:r>
                        <a:rPr lang="pl-PL" sz="1000" u="none" strike="noStrike" dirty="0" smtClean="0">
                          <a:effectLst/>
                        </a:rPr>
                        <a:t>uzysk z instalacji PV [kWh/rok]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Roczne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oszczędności przy konsumpcji min 50% energii wyprodukowanej [kWh/rok]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Roczne oszczędności z konsumpcji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en. z instalacji PV (przy założeniu 0,55 PLN/kWh) [PLN/rok]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Okres </a:t>
                      </a:r>
                      <a:r>
                        <a:rPr lang="pl-PL" sz="1000" u="none" strike="noStrike" dirty="0" smtClean="0">
                          <a:effectLst/>
                        </a:rPr>
                        <a:t>zwrotu bez dofinansowania [lata]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Okres zwrotu z dofinansowaniem </a:t>
                      </a:r>
                      <a:r>
                        <a:rPr lang="pl-PL" sz="1000" u="none" strike="noStrike" dirty="0" smtClean="0">
                          <a:effectLst/>
                        </a:rPr>
                        <a:t>60%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[lata]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</a:tr>
              <a:tr h="9486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 smtClean="0">
                          <a:effectLst/>
                        </a:rPr>
                        <a:t>14 500,00 </a:t>
                      </a:r>
                      <a:r>
                        <a:rPr lang="pl-PL" sz="1300" u="none" strike="noStrike" dirty="0">
                          <a:effectLst/>
                        </a:rPr>
                        <a:t>zł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2,04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2141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1073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590,15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24,5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9,8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424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91700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 + pompa ciepła powietrze/woda dla celów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775618"/>
            <a:ext cx="94678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8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193" y="1961356"/>
            <a:ext cx="4000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886" y="1143347"/>
            <a:ext cx="4362356" cy="52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968089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91700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 + pompa ciepła powietrze/woda dla celów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58" y="1188343"/>
            <a:ext cx="9631684" cy="59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60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225725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Podsumowanie</a:t>
            </a:r>
            <a:endParaRPr lang="pl-PL" sz="2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55" y="1750688"/>
            <a:ext cx="9376113" cy="47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70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225725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Podsumowanie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77" y="2097977"/>
            <a:ext cx="8824086" cy="48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9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225725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Podsumowanie</a:t>
            </a:r>
            <a:endParaRPr lang="pl-PL" sz="2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72" y="1247535"/>
            <a:ext cx="9310786" cy="54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6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59" y="1002848"/>
            <a:ext cx="4978387" cy="297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6218" y="1002848"/>
            <a:ext cx="5225058" cy="294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78148" y="4428703"/>
            <a:ext cx="8568952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310" algn="l">
              <a:buNone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Zalety:</a:t>
            </a:r>
          </a:p>
          <a:p>
            <a:pPr marR="30310" algn="l">
              <a:buNone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Tylko </a:t>
            </a:r>
            <a:r>
              <a:rPr lang="pl-PL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częściowy wkład własny Beneficjenta (przeważnie 20-30%)</a:t>
            </a: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Gwarancja 10 lat</a:t>
            </a:r>
          </a:p>
          <a:p>
            <a:pPr marL="342900" marR="30310" indent="-342900" algn="l">
              <a:buFontTx/>
              <a:buChar char="-"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Bezpłatne przeglądy i </a:t>
            </a:r>
            <a:r>
              <a:rPr lang="pl-PL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wymiany </a:t>
            </a: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płynu solarnego w okresie gwarancji</a:t>
            </a:r>
          </a:p>
          <a:p>
            <a:pPr marL="342900" marR="30310" indent="-342900" algn="l">
              <a:buFontTx/>
              <a:buChar char="-"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Min. 50% średniorocznego pokrycia przygotowania </a:t>
            </a:r>
            <a:r>
              <a:rPr lang="pl-PL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cwu</a:t>
            </a: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 przez instalację solarną.</a:t>
            </a:r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1283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32017" y="1188343"/>
            <a:ext cx="8568952" cy="497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b="1" dirty="0"/>
              <a:t>Ile uzyskam dzięki montażu instalacji solarnej?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b="1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Energia roczna z m</a:t>
            </a:r>
            <a:r>
              <a:rPr lang="pl-PL" altLang="pl-PL" baseline="30000" dirty="0"/>
              <a:t>2</a:t>
            </a:r>
            <a:r>
              <a:rPr lang="pl-PL" altLang="pl-PL" dirty="0"/>
              <a:t> kolektora płaskiego: </a:t>
            </a:r>
            <a:r>
              <a:rPr lang="pl-PL" altLang="pl-PL" b="1" dirty="0"/>
              <a:t>534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Energia roczna z m</a:t>
            </a:r>
            <a:r>
              <a:rPr lang="pl-PL" altLang="pl-PL" baseline="30000" dirty="0"/>
              <a:t>2</a:t>
            </a:r>
            <a:r>
              <a:rPr lang="pl-PL" altLang="pl-PL" dirty="0"/>
              <a:t> kolektora próżniowego: </a:t>
            </a:r>
            <a:r>
              <a:rPr lang="pl-PL" altLang="pl-PL" b="1" dirty="0"/>
              <a:t>616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Typowa mała instalacja do wspomagania wody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użytkowej dostarcza rocznie </a:t>
            </a:r>
            <a:r>
              <a:rPr lang="pl-PL" altLang="pl-PL" b="1" dirty="0"/>
              <a:t>~2500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O tyle mniej energii trzeba dostarczyć z innego paliwa,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co daje roczne oszczędności: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(z uwzględnieniem sprawności źródła ciepła)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Gaz ziemny 		=&gt; </a:t>
            </a:r>
            <a:r>
              <a:rPr lang="pl-PL" altLang="pl-PL" b="1" dirty="0"/>
              <a:t>313 m</a:t>
            </a:r>
            <a:r>
              <a:rPr lang="pl-PL" altLang="pl-PL" b="1" baseline="30000" dirty="0"/>
              <a:t>3</a:t>
            </a:r>
            <a:endParaRPr lang="pl-PL" altLang="pl-PL" b="1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Gaz płynny 		</a:t>
            </a:r>
            <a:r>
              <a:rPr lang="pl-PL" altLang="pl-PL" dirty="0" smtClean="0"/>
              <a:t>=&gt; </a:t>
            </a:r>
            <a:r>
              <a:rPr lang="pl-PL" altLang="pl-PL" b="1" dirty="0"/>
              <a:t>234 kg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Olej opałowy 		=&gt; </a:t>
            </a:r>
            <a:r>
              <a:rPr lang="pl-PL" altLang="pl-PL" b="1" dirty="0"/>
              <a:t>298 litrów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Energia elektryczna 	=&gt; </a:t>
            </a:r>
            <a:r>
              <a:rPr lang="pl-PL" altLang="pl-PL" b="1" dirty="0"/>
              <a:t>2500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Granulat węglowy 	=&gt; </a:t>
            </a:r>
            <a:r>
              <a:rPr lang="pl-PL" altLang="pl-PL" b="1" dirty="0"/>
              <a:t>550 kg</a:t>
            </a:r>
          </a:p>
          <a:p>
            <a:pPr marR="30310" algn="l">
              <a:buNone/>
            </a:pPr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33553"/>
              </p:ext>
            </p:extLst>
          </p:nvPr>
        </p:nvGraphicFramePr>
        <p:xfrm>
          <a:off x="4842644" y="4223323"/>
          <a:ext cx="5328592" cy="237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231"/>
                <a:gridCol w="1487361"/>
              </a:tblGrid>
              <a:tr h="5632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koszt inwestycji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12.000 PLN brutto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dotacja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r>
                        <a:rPr lang="pl-PL" sz="1400" u="none" strike="noStrike" dirty="0" smtClean="0">
                          <a:effectLst/>
                        </a:rPr>
                        <a:t>0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wkład mieszkańca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4800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gazu ziemnego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313 </a:t>
                      </a:r>
                      <a:r>
                        <a:rPr lang="pl-PL" sz="1400" u="none" strike="noStrike" dirty="0">
                          <a:effectLst/>
                        </a:rPr>
                        <a:t>m3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32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kosztów podgrzewu </a:t>
                      </a:r>
                      <a:r>
                        <a:rPr lang="pl-PL" sz="1400" u="none" strike="noStrike" dirty="0" err="1">
                          <a:effectLst/>
                        </a:rPr>
                        <a:t>cwu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688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rentowność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effectLst/>
                        </a:rPr>
                        <a:t>&lt; </a:t>
                      </a:r>
                      <a:r>
                        <a:rPr lang="pl-PL" sz="2000" b="1" u="none" strike="noStrike" dirty="0" smtClean="0">
                          <a:effectLst/>
                        </a:rPr>
                        <a:t>7 </a:t>
                      </a:r>
                      <a:r>
                        <a:rPr lang="pl-PL" sz="2000" b="1" u="none" strike="noStrike" dirty="0" smtClean="0">
                          <a:effectLst/>
                        </a:rPr>
                        <a:t>lat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585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-19699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8148" y="1548383"/>
            <a:ext cx="9865097" cy="14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Zestaw 1 (do 3 osób) </a:t>
            </a:r>
            <a:r>
              <a:rPr lang="pl-PL" dirty="0" smtClean="0"/>
              <a:t>		– </a:t>
            </a:r>
            <a:r>
              <a:rPr lang="pl-PL" dirty="0"/>
              <a:t>2 kolektory płaskie </a:t>
            </a:r>
            <a:r>
              <a:rPr lang="pl-PL" dirty="0" smtClean="0"/>
              <a:t>		– zasobnik </a:t>
            </a:r>
            <a:r>
              <a:rPr lang="pl-PL" dirty="0" err="1"/>
              <a:t>cwu</a:t>
            </a:r>
            <a:r>
              <a:rPr lang="pl-PL" dirty="0"/>
              <a:t> poj. 200 dm3 </a:t>
            </a:r>
            <a:r>
              <a:rPr lang="pl-PL" dirty="0" smtClean="0"/>
              <a:t>	– </a:t>
            </a:r>
            <a:r>
              <a:rPr lang="pl-PL" dirty="0"/>
              <a:t>cena 12.000 PLN brutto</a:t>
            </a:r>
          </a:p>
          <a:p>
            <a:pPr algn="l">
              <a:buNone/>
            </a:pPr>
            <a:endParaRPr lang="pl-PL" dirty="0"/>
          </a:p>
          <a:p>
            <a:pPr algn="l"/>
            <a:r>
              <a:rPr lang="pl-PL" dirty="0"/>
              <a:t>Zestaw 2 (4 do 5 osób</a:t>
            </a:r>
            <a:r>
              <a:rPr lang="pl-PL" dirty="0" smtClean="0"/>
              <a:t>)	– </a:t>
            </a:r>
            <a:r>
              <a:rPr lang="pl-PL" dirty="0"/>
              <a:t>3 kolektory płaskie </a:t>
            </a:r>
            <a:r>
              <a:rPr lang="pl-PL" dirty="0" smtClean="0"/>
              <a:t>	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300 dm3 </a:t>
            </a:r>
            <a:r>
              <a:rPr lang="pl-PL" dirty="0" smtClean="0"/>
              <a:t>	– cena 14.000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3 (6 </a:t>
            </a:r>
            <a:r>
              <a:rPr lang="pl-PL" dirty="0" smtClean="0"/>
              <a:t>do </a:t>
            </a:r>
            <a:r>
              <a:rPr lang="pl-PL" dirty="0"/>
              <a:t>7 osób</a:t>
            </a:r>
            <a:r>
              <a:rPr lang="pl-PL" dirty="0" smtClean="0"/>
              <a:t>)	– </a:t>
            </a:r>
            <a:r>
              <a:rPr lang="pl-PL" dirty="0"/>
              <a:t>4 kolektory płaskie </a:t>
            </a:r>
            <a:r>
              <a:rPr lang="pl-PL" dirty="0" smtClean="0"/>
              <a:t>	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400 dm3 </a:t>
            </a:r>
            <a:r>
              <a:rPr lang="pl-PL" dirty="0" smtClean="0"/>
              <a:t>	– cena 16.000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4 </a:t>
            </a:r>
            <a:r>
              <a:rPr lang="pl-PL" dirty="0" smtClean="0"/>
              <a:t>(&gt; 7 osób) 		– </a:t>
            </a:r>
            <a:r>
              <a:rPr lang="pl-PL" dirty="0"/>
              <a:t>5 kolektorów płaskich </a:t>
            </a:r>
            <a:r>
              <a:rPr lang="pl-PL" dirty="0" smtClean="0"/>
              <a:t>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500 dm3 </a:t>
            </a:r>
            <a:r>
              <a:rPr lang="pl-PL" dirty="0" smtClean="0"/>
              <a:t>	– cena 18.500 PLN brutto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78148" y="4003070"/>
            <a:ext cx="10009111" cy="14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Zestaw 1 (do 3 osób) </a:t>
            </a:r>
            <a:r>
              <a:rPr lang="pl-PL" dirty="0" smtClean="0"/>
              <a:t>		– </a:t>
            </a:r>
            <a:r>
              <a:rPr lang="pl-PL" dirty="0"/>
              <a:t>2 kolektory </a:t>
            </a:r>
            <a:r>
              <a:rPr lang="pl-PL" dirty="0" smtClean="0"/>
              <a:t>próżniowe 	– zasobnik </a:t>
            </a:r>
            <a:r>
              <a:rPr lang="pl-PL" dirty="0" err="1"/>
              <a:t>cwu</a:t>
            </a:r>
            <a:r>
              <a:rPr lang="pl-PL" dirty="0"/>
              <a:t> poj. </a:t>
            </a:r>
            <a:r>
              <a:rPr lang="pl-PL" dirty="0" smtClean="0"/>
              <a:t>300 </a:t>
            </a:r>
            <a:r>
              <a:rPr lang="pl-PL" dirty="0"/>
              <a:t>dm3 </a:t>
            </a:r>
            <a:r>
              <a:rPr lang="pl-PL" dirty="0" smtClean="0"/>
              <a:t>	– </a:t>
            </a:r>
            <a:r>
              <a:rPr lang="pl-PL" dirty="0"/>
              <a:t>cena </a:t>
            </a:r>
            <a:r>
              <a:rPr lang="pl-PL" dirty="0" smtClean="0"/>
              <a:t>15.000 </a:t>
            </a:r>
            <a:r>
              <a:rPr lang="pl-PL" dirty="0"/>
              <a:t>PLN brutto</a:t>
            </a:r>
          </a:p>
          <a:p>
            <a:pPr algn="l">
              <a:buNone/>
            </a:pPr>
            <a:endParaRPr lang="pl-PL" dirty="0"/>
          </a:p>
          <a:p>
            <a:pPr algn="l"/>
            <a:r>
              <a:rPr lang="pl-PL" dirty="0"/>
              <a:t>Zestaw 2 (4 do 5 osób</a:t>
            </a:r>
            <a:r>
              <a:rPr lang="pl-PL" dirty="0" smtClean="0"/>
              <a:t>)	– </a:t>
            </a:r>
            <a:r>
              <a:rPr lang="pl-PL" dirty="0"/>
              <a:t>3 kolektory próżniowe</a:t>
            </a:r>
            <a:r>
              <a:rPr lang="pl-PL" dirty="0" smtClean="0"/>
              <a:t> 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</a:t>
            </a:r>
            <a:r>
              <a:rPr lang="pl-PL" dirty="0" smtClean="0"/>
              <a:t>400 </a:t>
            </a:r>
            <a:r>
              <a:rPr lang="pl-PL" dirty="0"/>
              <a:t>dm3 </a:t>
            </a:r>
            <a:r>
              <a:rPr lang="pl-PL" dirty="0" smtClean="0"/>
              <a:t>	– cena 18.500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3 (6 </a:t>
            </a:r>
            <a:r>
              <a:rPr lang="pl-PL" dirty="0" smtClean="0"/>
              <a:t>do </a:t>
            </a:r>
            <a:r>
              <a:rPr lang="pl-PL" dirty="0"/>
              <a:t>7 osób</a:t>
            </a:r>
            <a:r>
              <a:rPr lang="pl-PL" dirty="0" smtClean="0"/>
              <a:t>)	– </a:t>
            </a:r>
            <a:r>
              <a:rPr lang="pl-PL" dirty="0"/>
              <a:t>4 kolektory próżniowe</a:t>
            </a:r>
            <a:r>
              <a:rPr lang="pl-PL" dirty="0" smtClean="0"/>
              <a:t> 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6</a:t>
            </a:r>
            <a:r>
              <a:rPr lang="pl-PL" dirty="0" smtClean="0"/>
              <a:t>00 </a:t>
            </a:r>
            <a:r>
              <a:rPr lang="pl-PL" dirty="0"/>
              <a:t>dm3 </a:t>
            </a:r>
            <a:r>
              <a:rPr lang="pl-PL" dirty="0" smtClean="0"/>
              <a:t>	– cena 21.000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4 </a:t>
            </a:r>
            <a:r>
              <a:rPr lang="pl-PL" dirty="0" smtClean="0"/>
              <a:t>(&gt; 7 osób</a:t>
            </a:r>
            <a:r>
              <a:rPr lang="pl-PL" dirty="0"/>
              <a:t>) </a:t>
            </a:r>
            <a:r>
              <a:rPr lang="pl-PL" dirty="0" smtClean="0"/>
              <a:t>		– </a:t>
            </a:r>
            <a:r>
              <a:rPr lang="pl-PL" dirty="0"/>
              <a:t>5 kolektorów </a:t>
            </a:r>
            <a:r>
              <a:rPr lang="pl-PL" dirty="0" smtClean="0"/>
              <a:t>próżniowych 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</a:t>
            </a:r>
            <a:r>
              <a:rPr lang="pl-PL" dirty="0" smtClean="0"/>
              <a:t>700 </a:t>
            </a:r>
            <a:r>
              <a:rPr lang="pl-PL" dirty="0"/>
              <a:t>dm3 </a:t>
            </a:r>
            <a:r>
              <a:rPr lang="pl-PL" dirty="0" smtClean="0"/>
              <a:t>	– cena 24.000 PLN brutto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83474" y="1125914"/>
            <a:ext cx="439248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1600" b="1" dirty="0" smtClean="0"/>
              <a:t>Zestawy oparte na kolektorach płaskich</a:t>
            </a:r>
            <a:endParaRPr lang="pl-PL" sz="16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01646" y="3583151"/>
            <a:ext cx="5089070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1600" b="1" dirty="0" smtClean="0"/>
              <a:t>Zestawy oparte na kolektorach próżniowych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844342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1487631"/>
            <a:ext cx="8568952" cy="458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310" algn="l">
              <a:buNone/>
            </a:pPr>
            <a:r>
              <a:rPr lang="pl-P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Zalety rozwiązań opartych na kolektorach próżniowych:</a:t>
            </a:r>
            <a:endParaRPr lang="pl-P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b="1" u="sng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Wyższa </a:t>
            </a: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wydajność średnioroczna z 1m2 powierzchni kolektora – oszczędność miejsca na dachu</a:t>
            </a: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Absorpcja promieniowania rozproszonego umożliwia wyższe uzyski nawet w pochmurne dni.</a:t>
            </a: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Próżnia izolatorem – lepsza odporność na zmiany temp. otoczenia kolektora (wyższe uzyski w zimowe dni)</a:t>
            </a: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Technologia oparta na termicznym wyłączaniu się rur próżniowych przy stagnacji zabezpiecza instalację solarną przed </a:t>
            </a: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przegrzewem</a:t>
            </a: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 przypadku uszkodzenia kolektora możliwa wymiana pojedynczej rury bez konieczności opróżniania układu glikolowego i wymiany całego kolektora.</a:t>
            </a: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Możliwość zabudowy na połaci innej niż południowa (np. wschodniej lub zachodniej) lub bezpośrednio na fasadzie budynku.</a:t>
            </a: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8189" y="6228903"/>
            <a:ext cx="936104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b="1" dirty="0">
                <a:solidFill>
                  <a:srgbClr val="FF0000"/>
                </a:solidFill>
              </a:rPr>
              <a:t>Zastosowanie kolektorów płaskich i próżniowych w jednym projekcie umożliwia realizację inwestycji we wszystkich domach bez względu na orientację połaci dachowej.</a:t>
            </a:r>
          </a:p>
        </p:txBody>
      </p:sp>
    </p:spTree>
    <p:extLst>
      <p:ext uri="{BB962C8B-B14F-4D97-AF65-F5344CB8AC3E}">
        <p14:creationId xmlns:p14="http://schemas.microsoft.com/office/powerpoint/2010/main" val="1204285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63" y="1315091"/>
            <a:ext cx="8375577" cy="50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97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7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548383"/>
            <a:ext cx="8570093" cy="539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34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90000"/>
          <a:buFont typeface="Wingdings" pitchFamily="2" charset="2"/>
          <a:buChar char="§"/>
          <a:tabLst/>
          <a:defRPr kumimoji="0" lang="en-GB" sz="14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90000"/>
          <a:buFont typeface="Wingdings" pitchFamily="2" charset="2"/>
          <a:buChar char="§"/>
          <a:tabLst/>
          <a:defRPr kumimoji="0" lang="en-GB" sz="14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589</Words>
  <Application>Microsoft Office PowerPoint</Application>
  <PresentationFormat>Niestandardowy</PresentationFormat>
  <Paragraphs>249</Paragraphs>
  <Slides>33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Arial Unicode MS</vt:lpstr>
      <vt:lpstr>Arial</vt:lpstr>
      <vt:lpstr>Calibri</vt:lpstr>
      <vt:lpstr>msgothic</vt:lpstr>
      <vt:lpstr>StarSymbol</vt:lpstr>
      <vt:lpstr>Times New Roman</vt:lpstr>
      <vt:lpstr>Wingdings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Expert Club</dc:title>
  <dc:creator>PanD</dc:creator>
  <cp:lastModifiedBy>Adam_Eichorn</cp:lastModifiedBy>
  <cp:revision>477</cp:revision>
  <dcterms:modified xsi:type="dcterms:W3CDTF">2016-05-06T07:04:49Z</dcterms:modified>
</cp:coreProperties>
</file>