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34"/>
  </p:notesMasterIdLst>
  <p:sldIdLst>
    <p:sldId id="256" r:id="rId2"/>
    <p:sldId id="257" r:id="rId3"/>
    <p:sldId id="269" r:id="rId4"/>
    <p:sldId id="270" r:id="rId5"/>
    <p:sldId id="260" r:id="rId6"/>
    <p:sldId id="294" r:id="rId7"/>
    <p:sldId id="271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61" r:id="rId20"/>
    <p:sldId id="296" r:id="rId21"/>
    <p:sldId id="262" r:id="rId22"/>
    <p:sldId id="263" r:id="rId23"/>
    <p:sldId id="291" r:id="rId24"/>
    <p:sldId id="292" r:id="rId25"/>
    <p:sldId id="293" r:id="rId26"/>
    <p:sldId id="264" r:id="rId27"/>
    <p:sldId id="265" r:id="rId28"/>
    <p:sldId id="266" r:id="rId29"/>
    <p:sldId id="267" r:id="rId30"/>
    <p:sldId id="295" r:id="rId31"/>
    <p:sldId id="297" r:id="rId32"/>
    <p:sldId id="26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c\Desktop\Zeszyt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pc\Desktop\Zeszyt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pc\Desktop\Zeszyt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pc\Desktop\WYKRESY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pc\Desktop\WYKRESY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pc\Desktop\WYKRES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15905892198257E-2"/>
          <c:y val="2.9065772412991131E-2"/>
          <c:w val="0.5114566929133858"/>
          <c:h val="0.64767096821230674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explosion val="12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explosion val="4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Arkusz2!$D$5:$D$6</c:f>
              <c:strCache>
                <c:ptCount val="2"/>
                <c:pt idx="0">
                  <c:v>sprzedaż majątku 479 670 zł   </c:v>
                </c:pt>
                <c:pt idx="1">
                  <c:v>  dotacje UE 1 655 000 zł          </c:v>
                </c:pt>
              </c:strCache>
            </c:strRef>
          </c:cat>
          <c:val>
            <c:numRef>
              <c:f>Arkusz2!$E$5:$E$6</c:f>
              <c:numCache>
                <c:formatCode>0.00%</c:formatCode>
                <c:ptCount val="2"/>
                <c:pt idx="0">
                  <c:v>0.22470000000000001</c:v>
                </c:pt>
                <c:pt idx="1">
                  <c:v>0.77529999999999999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853360721214196"/>
          <c:y val="0.59771729982823674"/>
          <c:w val="0.46508136482939633"/>
          <c:h val="0.2468824531672786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557077104492381E-2"/>
          <c:y val="9.7523566314545118E-2"/>
          <c:w val="0.57741289132336715"/>
          <c:h val="0.81079015236233087"/>
        </c:manualLayout>
      </c:layout>
      <c:pie3DChart>
        <c:varyColors val="1"/>
        <c:ser>
          <c:idx val="0"/>
          <c:order val="0"/>
          <c:explosion val="2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Arkusz3!$B$6:$B$10</c:f>
              <c:strCache>
                <c:ptCount val="5"/>
                <c:pt idx="0">
                  <c:v>subwencje 8 258 483 zł </c:v>
                </c:pt>
                <c:pt idx="1">
                  <c:v>dotacje z BP 5 479 655 zł </c:v>
                </c:pt>
                <c:pt idx="2">
                  <c:v> dochody wł. 4 452 046 zł </c:v>
                </c:pt>
                <c:pt idx="3">
                  <c:v> dotacje UE  904 734 zł </c:v>
                </c:pt>
                <c:pt idx="4">
                  <c:v> dotacje z BP na realizację własnych  zadań bieżących  587 210 zł </c:v>
                </c:pt>
              </c:strCache>
            </c:strRef>
          </c:cat>
          <c:val>
            <c:numRef>
              <c:f>Arkusz3!$C$6:$C$10</c:f>
              <c:numCache>
                <c:formatCode>0.00%</c:formatCode>
                <c:ptCount val="5"/>
                <c:pt idx="0">
                  <c:v>0.41959999999999997</c:v>
                </c:pt>
                <c:pt idx="1">
                  <c:v>0.27839999999999998</c:v>
                </c:pt>
                <c:pt idx="2">
                  <c:v>0.22620000000000001</c:v>
                </c:pt>
                <c:pt idx="3">
                  <c:v>4.5999999999999999E-2</c:v>
                </c:pt>
                <c:pt idx="4">
                  <c:v>2.98E-2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834189204610289"/>
          <c:y val="8.2086015841564122E-2"/>
          <c:w val="0.31798661036935594"/>
          <c:h val="0.8650143932739768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500" b="1" i="0" u="sng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 sz="3500" u="sng" baseline="0"/>
              <a:t>WYDATKI BIEŻĄCE 18 056 014,68 zł</a:t>
            </a:r>
            <a:endParaRPr lang="en-US" sz="3500" u="sng" baseline="0"/>
          </a:p>
        </c:rich>
      </c:tx>
      <c:layout>
        <c:manualLayout>
          <c:xMode val="edge"/>
          <c:yMode val="edge"/>
          <c:x val="0.20561174708556312"/>
          <c:y val="5.0328227571115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500" b="1" i="0" u="sng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41493663125257274"/>
          <c:y val="0.14696076309700187"/>
          <c:w val="0.5173893263342082"/>
          <c:h val="0.73496129579997005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Arkusz1!$D$24:$D$36</c:f>
              <c:strCache>
                <c:ptCount val="12"/>
                <c:pt idx="0">
                  <c:v>POMOC SPOŁECZNA </c:v>
                </c:pt>
                <c:pt idx="1">
                  <c:v>OŚWIATA</c:v>
                </c:pt>
                <c:pt idx="2">
                  <c:v>JEDNOSTKI OBSŁUG. ADMIN.SAMORZĄDOWĄ</c:v>
                </c:pt>
                <c:pt idx="3">
                  <c:v>GOSPODARKA KOMUNALNA</c:v>
                </c:pt>
                <c:pt idx="4">
                  <c:v>KULTURA I OCHRONA DZIEDZICTWA KULTUROWEGO</c:v>
                </c:pt>
                <c:pt idx="5">
                  <c:v>GOSPODARKA MIESZKANIOWA</c:v>
                </c:pt>
                <c:pt idx="6">
                  <c:v>DROGI</c:v>
                </c:pt>
                <c:pt idx="7">
                  <c:v>DOSTARCZANIE WODY</c:v>
                </c:pt>
                <c:pt idx="8">
                  <c:v>GOSPODARKA LEŚNA</c:v>
                </c:pt>
                <c:pt idx="9">
                  <c:v>PROMOCJA</c:v>
                </c:pt>
                <c:pt idx="10">
                  <c:v>DZIAŁALNOŚĆ USŁUGOWA</c:v>
                </c:pt>
                <c:pt idx="11">
                  <c:v>OBSŁUGA DŁUGU</c:v>
                </c:pt>
              </c:strCache>
            </c:strRef>
          </c:cat>
          <c:val>
            <c:numRef>
              <c:f>Arkusz1!$E$24:$E$36</c:f>
              <c:numCache>
                <c:formatCode>General</c:formatCode>
                <c:ptCount val="13"/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669632925472764E-2"/>
                  <c:y val="-4.81400437636761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359288097886378E-2"/>
                  <c:y val="-0.105032822757111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Arkusz1!$D$24:$D$36</c:f>
              <c:strCache>
                <c:ptCount val="12"/>
                <c:pt idx="0">
                  <c:v>POMOC SPOŁECZNA </c:v>
                </c:pt>
                <c:pt idx="1">
                  <c:v>OŚWIATA</c:v>
                </c:pt>
                <c:pt idx="2">
                  <c:v>JEDNOSTKI OBSŁUG. ADMIN.SAMORZĄDOWĄ</c:v>
                </c:pt>
                <c:pt idx="3">
                  <c:v>GOSPODARKA KOMUNALNA</c:v>
                </c:pt>
                <c:pt idx="4">
                  <c:v>KULTURA I OCHRONA DZIEDZICTWA KULTUROWEGO</c:v>
                </c:pt>
                <c:pt idx="5">
                  <c:v>GOSPODARKA MIESZKANIOWA</c:v>
                </c:pt>
                <c:pt idx="6">
                  <c:v>DROGI</c:v>
                </c:pt>
                <c:pt idx="7">
                  <c:v>DOSTARCZANIE WODY</c:v>
                </c:pt>
                <c:pt idx="8">
                  <c:v>GOSPODARKA LEŚNA</c:v>
                </c:pt>
                <c:pt idx="9">
                  <c:v>PROMOCJA</c:v>
                </c:pt>
                <c:pt idx="10">
                  <c:v>DZIAŁALNOŚĆ USŁUGOWA</c:v>
                </c:pt>
                <c:pt idx="11">
                  <c:v>OBSŁUGA DŁUGU</c:v>
                </c:pt>
              </c:strCache>
            </c:strRef>
          </c:cat>
          <c:val>
            <c:numRef>
              <c:f>Arkusz1!$F$24:$F$35</c:f>
              <c:numCache>
                <c:formatCode>#\ ##0.00\ "zł"</c:formatCode>
                <c:ptCount val="12"/>
                <c:pt idx="0">
                  <c:v>7259425.5</c:v>
                </c:pt>
                <c:pt idx="1">
                  <c:v>5844817.4699999997</c:v>
                </c:pt>
                <c:pt idx="2">
                  <c:v>2456963</c:v>
                </c:pt>
                <c:pt idx="3">
                  <c:v>1000767.32</c:v>
                </c:pt>
                <c:pt idx="4">
                  <c:v>333600</c:v>
                </c:pt>
                <c:pt idx="5">
                  <c:v>198435</c:v>
                </c:pt>
                <c:pt idx="6">
                  <c:v>165841</c:v>
                </c:pt>
                <c:pt idx="7">
                  <c:v>111037.21</c:v>
                </c:pt>
                <c:pt idx="8">
                  <c:v>104000</c:v>
                </c:pt>
                <c:pt idx="9">
                  <c:v>100000</c:v>
                </c:pt>
                <c:pt idx="10">
                  <c:v>77979</c:v>
                </c:pt>
                <c:pt idx="11">
                  <c:v>72748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55580688"/>
        <c:axId val="255580296"/>
      </c:barChart>
      <c:catAx>
        <c:axId val="25558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5580296"/>
        <c:crosses val="autoZero"/>
        <c:auto val="1"/>
        <c:lblAlgn val="ctr"/>
        <c:lblOffset val="100"/>
        <c:noMultiLvlLbl val="0"/>
      </c:catAx>
      <c:valAx>
        <c:axId val="255580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558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sng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3000" u="sng" baseline="0" dirty="0"/>
              <a:t>GŁÓWNE OBSZARY INWESTOWANIA W GMINIE SĘKOWA W LATACH </a:t>
            </a:r>
            <a:r>
              <a:rPr lang="pl-PL" sz="3000" u="sng" baseline="0" dirty="0" smtClean="0"/>
              <a:t>2017-2020  </a:t>
            </a:r>
            <a:r>
              <a:rPr lang="pl-PL" sz="3000" u="sng" baseline="0" dirty="0" smtClean="0">
                <a:solidFill>
                  <a:schemeClr val="tx1"/>
                </a:solidFill>
              </a:rPr>
              <a:t>35 639 773,00 ZŁ</a:t>
            </a:r>
            <a:endParaRPr lang="pl-PL" sz="3000" u="sng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169359610395524"/>
          <c:y val="2.60357586880587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sng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433298438851214"/>
          <c:y val="0.13067215282300237"/>
          <c:w val="0.53465204132720401"/>
          <c:h val="0.61056173533863822"/>
        </c:manualLayout>
      </c:layout>
      <c:pie3DChart>
        <c:varyColors val="1"/>
        <c:ser>
          <c:idx val="0"/>
          <c:order val="0"/>
          <c:explosion val="4"/>
          <c:dPt>
            <c:idx val="0"/>
            <c:bubble3D val="0"/>
            <c:explosion val="22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explosion val="42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Arkusz1!$B$2:$B$6</c:f>
              <c:strCache>
                <c:ptCount val="5"/>
                <c:pt idx="0">
                  <c:v>Turystyka 18mln 200tys.                                          </c:v>
                </c:pt>
                <c:pt idx="1">
                  <c:v> Budynki użyteczności publ. – 7mln 750tys.</c:v>
                </c:pt>
                <c:pt idx="2">
                  <c:v>Ochrona środowiska( kanalizację , kolektory ) – 4mln 649tys.  </c:v>
                </c:pt>
                <c:pt idx="3">
                  <c:v>Budowa wodociągów – 4mln. </c:v>
                </c:pt>
                <c:pt idx="4">
                  <c:v>Bezpieczeństwo publiczne – 350tys.zł  </c:v>
                </c:pt>
              </c:strCache>
            </c:strRef>
          </c:cat>
          <c:val>
            <c:numRef>
              <c:f>Arkusz1!$D$2:$D$6</c:f>
              <c:numCache>
                <c:formatCode>0.00%</c:formatCode>
                <c:ptCount val="5"/>
                <c:pt idx="0">
                  <c:v>0.52070000000000005</c:v>
                </c:pt>
                <c:pt idx="1">
                  <c:v>0.2218</c:v>
                </c:pt>
                <c:pt idx="2">
                  <c:v>0.13300000000000001</c:v>
                </c:pt>
                <c:pt idx="3">
                  <c:v>0.1145</c:v>
                </c:pt>
                <c:pt idx="4">
                  <c:v>0.01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779341219285445E-2"/>
          <c:y val="0.68147525396131037"/>
          <c:w val="0.59948947855506496"/>
          <c:h val="0.27632539856129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0170619017081867E-2"/>
          <c:w val="0.97342995169082125"/>
          <c:h val="0.79495433358658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2954934.68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 formatCode="#\ ##0.00\ &quot;zł&quot;">
                  <c:v>4180172.92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 formatCode="#\ ##0.00\ &quot;zł&quot;">
                  <c:v>20294000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 formatCode="#\ ##0.00\ &quot;zł&quot;">
                  <c:v>9885000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Arkusz1!$F$2:$F$5</c:f>
              <c:numCache>
                <c:formatCode>General</c:formatCode>
                <c:ptCount val="4"/>
                <c:pt idx="0" formatCode="#\ ##0.00\ &quot;zł&quot;">
                  <c:v>1600000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5578336"/>
        <c:axId val="255576376"/>
      </c:barChart>
      <c:catAx>
        <c:axId val="255578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5576376"/>
        <c:crosses val="autoZero"/>
        <c:auto val="1"/>
        <c:lblAlgn val="ctr"/>
        <c:lblOffset val="100"/>
        <c:noMultiLvlLbl val="0"/>
      </c:catAx>
      <c:valAx>
        <c:axId val="255576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557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2510" baseline="0" dirty="0">
                <a:solidFill>
                  <a:sysClr val="windowText" lastClr="000000"/>
                </a:solidFill>
              </a:rPr>
              <a:t>ŹRÓDŁA FINANSOWANIA PRZEDSIĘWZIĘĆ INWESTYCYJNYCH PLANOWANYCH DO REALIZACJI W LATACH 2017-2020</a:t>
            </a:r>
          </a:p>
        </c:rich>
      </c:tx>
      <c:layout>
        <c:manualLayout>
          <c:xMode val="edge"/>
          <c:yMode val="edge"/>
          <c:x val="0.13566120810985582"/>
          <c:y val="9.1758425091758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3.4113655640373192E-2"/>
          <c:y val="0.26940490529123823"/>
          <c:w val="0.93765061810021844"/>
          <c:h val="0.2610175662049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Arkusz2!$C$5</c:f>
              <c:strCache>
                <c:ptCount val="1"/>
                <c:pt idx="0">
                  <c:v>dotacje z budżetu UE – 24 843 000,00 zł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Arkusz2!$D$5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</c:ser>
        <c:ser>
          <c:idx val="1"/>
          <c:order val="1"/>
          <c:tx>
            <c:strRef>
              <c:f>Arkusz2!$C$6</c:f>
              <c:strCache>
                <c:ptCount val="1"/>
                <c:pt idx="0">
                  <c:v>udział gminy (gdzie źródłem finansowania  są kredyty i pożyczki) – 6 523 169,00 zł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Arkusz2!$D$6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Arkusz2!$C$7</c:f>
              <c:strCache>
                <c:ptCount val="1"/>
                <c:pt idx="0">
                  <c:v>środki własne z budżetu gminy – 3 582 831,00 zł  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Arkusz2!$D$7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55577552"/>
        <c:axId val="255581472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Arkusz2!$C$8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delete val="1"/>
                </c:dLbls>
                <c:val>
                  <c:numRef>
                    <c:extLst>
                      <c:ext uri="{02D57815-91ED-43cb-92C2-25804820EDAC}">
                        <c15:formulaRef>
                          <c15:sqref>Arkusz2!$D$8</c15:sqref>
                        </c15:formulaRef>
                      </c:ext>
                    </c:extLst>
                    <c:numCache>
                      <c:formatCode>0%</c:formatCode>
                      <c:ptCount val="1"/>
                    </c:numCache>
                  </c:numRef>
                </c:val>
              </c15:ser>
            </c15:filteredBarSeries>
          </c:ext>
        </c:extLst>
      </c:barChart>
      <c:catAx>
        <c:axId val="255577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5581472"/>
        <c:crosses val="autoZero"/>
        <c:auto val="1"/>
        <c:lblAlgn val="ctr"/>
        <c:lblOffset val="100"/>
        <c:noMultiLvlLbl val="0"/>
      </c:catAx>
      <c:valAx>
        <c:axId val="2555814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557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120" b="1" i="0" u="none" strike="noStrike" kern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120" b="1" i="0" u="none" strike="noStrike" kern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7.3983814523184602E-2"/>
          <c:y val="0.62794103488989539"/>
          <c:w val="0.86429440069991248"/>
          <c:h val="0.3680378649659288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0" b="1" i="0" u="none" strike="noStrike" kern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000" baseline="0" dirty="0" err="1"/>
              <a:t>Zadłużenie</a:t>
            </a:r>
            <a:r>
              <a:rPr lang="en-US" sz="3000" baseline="0" dirty="0"/>
              <a:t> </a:t>
            </a:r>
            <a:r>
              <a:rPr lang="en-US" sz="3000" baseline="0" dirty="0" err="1"/>
              <a:t>Gminy</a:t>
            </a:r>
            <a:r>
              <a:rPr lang="en-US" sz="3000" baseline="0" dirty="0"/>
              <a:t> </a:t>
            </a:r>
            <a:r>
              <a:rPr lang="en-US" sz="3000" baseline="0" dirty="0" err="1"/>
              <a:t>Sękowa</a:t>
            </a:r>
            <a:r>
              <a:rPr lang="en-US" sz="3000" baseline="0" dirty="0"/>
              <a:t> w </a:t>
            </a:r>
            <a:r>
              <a:rPr lang="en-US" sz="3000" baseline="0" dirty="0" err="1"/>
              <a:t>latach</a:t>
            </a:r>
            <a:r>
              <a:rPr lang="en-US" sz="3000" baseline="0" dirty="0"/>
              <a:t> </a:t>
            </a:r>
            <a:r>
              <a:rPr lang="en-US" sz="3000" baseline="0" dirty="0" smtClean="0"/>
              <a:t>2012-201</a:t>
            </a:r>
            <a:r>
              <a:rPr lang="pl-PL" sz="3000" baseline="0" dirty="0" smtClean="0"/>
              <a:t>7</a:t>
            </a:r>
            <a:endParaRPr lang="en-US" sz="3000" baseline="0" dirty="0"/>
          </a:p>
        </c:rich>
      </c:tx>
      <c:layout>
        <c:manualLayout>
          <c:xMode val="edge"/>
          <c:yMode val="edge"/>
          <c:x val="0.18944104925028701"/>
          <c:y val="3.142480493105756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2158092738407697"/>
          <c:y val="0.17171296296296298"/>
          <c:w val="0.78562970253718289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Arkusz3!$C$2:$C$7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Arkusz3!$D$2:$D$7</c:f>
              <c:numCache>
                <c:formatCode>#\ ##0.00\ "zł"</c:formatCode>
                <c:ptCount val="6"/>
                <c:pt idx="0">
                  <c:v>6651386.5099999998</c:v>
                </c:pt>
                <c:pt idx="1">
                  <c:v>5774123.9500000002</c:v>
                </c:pt>
                <c:pt idx="2">
                  <c:v>3763104.2</c:v>
                </c:pt>
                <c:pt idx="3">
                  <c:v>4423607.96</c:v>
                </c:pt>
                <c:pt idx="4">
                  <c:v>3259438.62</c:v>
                </c:pt>
                <c:pt idx="5">
                  <c:v>3678839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Arkusz3!$C$2:$C$7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Arkusz3!$E$2:$E$7</c:f>
              <c:numCache>
                <c:formatCode>0%</c:formatCode>
                <c:ptCount val="6"/>
                <c:pt idx="0">
                  <c:v>0.3</c:v>
                </c:pt>
                <c:pt idx="1">
                  <c:v>0.33</c:v>
                </c:pt>
                <c:pt idx="2">
                  <c:v>0.19</c:v>
                </c:pt>
                <c:pt idx="3" formatCode="0.00%">
                  <c:v>0.2155</c:v>
                </c:pt>
                <c:pt idx="4">
                  <c:v>0.1479</c:v>
                </c:pt>
                <c:pt idx="5">
                  <c:v>0.1686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55579120"/>
        <c:axId val="255579904"/>
      </c:barChart>
      <c:catAx>
        <c:axId val="25557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5579904"/>
        <c:crosses val="autoZero"/>
        <c:auto val="1"/>
        <c:lblAlgn val="ctr"/>
        <c:lblOffset val="100"/>
        <c:noMultiLvlLbl val="0"/>
      </c:catAx>
      <c:valAx>
        <c:axId val="255579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out"/>
        <c:minorTickMark val="none"/>
        <c:tickLblPos val="nextTo"/>
        <c:crossAx val="25557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0ADAC-CBF5-4A26-A135-14E2A4BEDE3D}" type="datetimeFigureOut">
              <a:rPr lang="pl-PL" smtClean="0"/>
              <a:t>2016-12-29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014AF-D56A-45AA-ABB0-8ED1F170F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94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014AF-D56A-45AA-ABB0-8ED1F170F439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722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014AF-D56A-45AA-ABB0-8ED1F170F439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13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0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2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7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7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1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5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3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9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6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4">
                <a:lumMod val="40000"/>
                <a:lumOff val="60000"/>
              </a:schemeClr>
            </a:gs>
            <a:gs pos="50500">
              <a:schemeClr val="accent4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1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76656" y="1963611"/>
            <a:ext cx="10552176" cy="2387600"/>
          </a:xfrm>
        </p:spPr>
        <p:txBody>
          <a:bodyPr/>
          <a:lstStyle/>
          <a:p>
            <a:r>
              <a:rPr lang="pl-PL" b="1" dirty="0" smtClean="0"/>
              <a:t>BUDŻET GMINY SĘKOWA             NA 2017 ROK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6030119"/>
            <a:ext cx="9144000" cy="1655762"/>
          </a:xfrm>
        </p:spPr>
        <p:txBody>
          <a:bodyPr/>
          <a:lstStyle/>
          <a:p>
            <a:r>
              <a:rPr lang="pl-PL" u="sng" dirty="0" smtClean="0"/>
              <a:t>Sękowa dn. 29 grudzień 2016 r.</a:t>
            </a:r>
            <a:endParaRPr lang="pl-PL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872" y="652832"/>
            <a:ext cx="1658256" cy="1603387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50800">
              <a:schemeClr val="accent1">
                <a:alpha val="17000"/>
              </a:schemeClr>
            </a:glow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11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436640"/>
              </p:ext>
            </p:extLst>
          </p:nvPr>
        </p:nvGraphicFramePr>
        <p:xfrm>
          <a:off x="566927" y="420624"/>
          <a:ext cx="10643618" cy="6116455"/>
        </p:xfrm>
        <a:graphic>
          <a:graphicData uri="http://schemas.openxmlformats.org/drawingml/2006/table">
            <a:tbl>
              <a:tblPr/>
              <a:tblGrid>
                <a:gridCol w="603505"/>
                <a:gridCol w="1773936"/>
                <a:gridCol w="6199632"/>
                <a:gridCol w="2066545"/>
              </a:tblGrid>
              <a:tr h="4702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14" marR="9314" marT="93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60078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Usuwanie skutków klęsk żywiołowych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200 000,00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6994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14" marR="9314" marT="93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Wkład własny gminy do odbudowy dróg popowodziowych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200 000,00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00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14" marR="9314" marT="93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14" marR="9314" marT="93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gminy 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200 000,00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4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14" marR="9314" marT="93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60095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Pozostała działalność 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75 000,00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2201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Niskoemisyjny transport miejski na terenie gmin Ziemi Gorlickiej " - 4 Oś priorytetowa Regionalna Polityka Energetyczna Działanie 4.5 Niskoemisyjny transport miejski  w ramach Regionalnego Programu Operacyjnego Województwa Małopolskiego na lata 2014 - 2020 Budowa dróg rowerowych </a:t>
                      </a:r>
                      <a:r>
                        <a:rPr lang="pl-PL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łączących miejscowości </a:t>
                      </a:r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Sękowa - Wapienne  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75 000,00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00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0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gminy 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75 000,00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9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2490"/>
              </p:ext>
            </p:extLst>
          </p:nvPr>
        </p:nvGraphicFramePr>
        <p:xfrm>
          <a:off x="493777" y="201169"/>
          <a:ext cx="11027663" cy="6364222"/>
        </p:xfrm>
        <a:graphic>
          <a:graphicData uri="http://schemas.openxmlformats.org/drawingml/2006/table">
            <a:tbl>
              <a:tblPr/>
              <a:tblGrid>
                <a:gridCol w="749807"/>
                <a:gridCol w="1170432"/>
                <a:gridCol w="7205472"/>
                <a:gridCol w="1901952"/>
              </a:tblGrid>
              <a:tr h="26805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630</a:t>
                      </a: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Turystyka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250 000,00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8058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63003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Zadania w zakresie upowszechniania turystyki      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250 000,00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0562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Projekt  </a:t>
                      </a:r>
                      <a:r>
                        <a:rPr lang="pl-PL" sz="15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pn</a:t>
                      </a:r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 " Zagospodarowanie otoczenia Zbiornika Klimkówka  - Inwestycje w centra rekreacyjne na terenie Gminy Sękowa" - </a:t>
                      </a:r>
                      <a:r>
                        <a:rPr lang="pl-PL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Zaplanowano zagospodarowanie szczytu Magury </a:t>
                      </a:r>
                      <a:r>
                        <a:rPr lang="pl-PL" sz="1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Małastowskiej</a:t>
                      </a:r>
                      <a:r>
                        <a:rPr lang="pl-PL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na centrum sportowo rekreacyjne oraz budowę ośrodka narciarstwa biegowego w Krzywej.  </a:t>
                      </a:r>
                      <a:endParaRPr lang="pl-PL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805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05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   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72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Budowa infrastruktury dla rozwoju projektu turystycznego , zwiększenie liczby kuracjuszy i podniesienie zdolności inwestycyjnej" w ramach Regionalnego Programu Operacyjnego Województwa Małopolskiego na lata 2014 - 2020 Oś 6 Dziedzictwo regionalne  Działanie 6.3 Rozwój wewnętrznych potencjałów regionu Poddziałanie 6.3.2 Wsparcie miejscowości uzdrowiskowych - </a:t>
                      </a:r>
                      <a:r>
                        <a:rPr lang="pl-PL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zaplanowano budowę amfiteatru wraz z zapleczem, trybunami oraz ciągami pieszymi a także budowę na górze </a:t>
                      </a:r>
                      <a:r>
                        <a:rPr lang="pl-PL" sz="1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Ferdel</a:t>
                      </a:r>
                      <a:r>
                        <a:rPr lang="pl-PL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wieży widokowej, ścieżek spacerowych. Przewidziano także uzupełnienie terenu m.in. o place zabaw, elementy małej architektury. </a:t>
                      </a:r>
                      <a:endParaRPr lang="pl-PL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150 000,00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805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05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150 000,00   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62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Rewitalizacja otoczenia zabytkowego kościółka w Sękowej - etap II. - </a:t>
                      </a:r>
                      <a:r>
                        <a:rPr lang="pl-PL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Zaplanowano budowe kładki łaczacej Kosciółek UNESCO z Domem Ludowym w Siarach, zagospodarowanie przestrzeni wokół kosciółka  oraz rozbudowę  budynku DPS na cele administracyjno-kulturowe-turystyczne </a:t>
                      </a:r>
                      <a:endParaRPr lang="pl-PL" sz="15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805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05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   </a:t>
                      </a:r>
                    </a:p>
                  </a:txBody>
                  <a:tcPr marL="4630" marR="4630" marT="4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8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340650"/>
              </p:ext>
            </p:extLst>
          </p:nvPr>
        </p:nvGraphicFramePr>
        <p:xfrm>
          <a:off x="347473" y="256030"/>
          <a:ext cx="11137391" cy="6327649"/>
        </p:xfrm>
        <a:graphic>
          <a:graphicData uri="http://schemas.openxmlformats.org/drawingml/2006/table">
            <a:tbl>
              <a:tblPr/>
              <a:tblGrid>
                <a:gridCol w="813992"/>
                <a:gridCol w="1209987"/>
                <a:gridCol w="6951932"/>
                <a:gridCol w="2161480"/>
              </a:tblGrid>
              <a:tr h="2647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Gospodarka mieszkaniowa 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494 418,85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470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70005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Gospodarka gruntami i nieruchomościami 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494 418,85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90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Odbudowa parkingu przy budynku Domu Ludowego w miejscowości Siary 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9 761,37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470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70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w ramach funduszu sołeckiego 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9 761,37   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70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Prace remontowo - budowlane na świetlicy w </a:t>
                      </a:r>
                      <a:r>
                        <a:rPr lang="pl-PL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miejscowości </a:t>
                      </a:r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Bartne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12 336,32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470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70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- fundusz sołecki 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12 336,32   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114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Prace remontowo - budowlane świetlicy wiejskiej w miejscowości Bodaki wraz z rewitalizacją otoczenia świetlicy 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11 534,46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470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70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- fundusz sołecki 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11 534,46   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114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Rozbudowa świetlicy w Męcinie Wielkiej - wykonanie zadaszonej altany wraz z kuchnią </a:t>
                      </a:r>
                      <a:r>
                        <a:rPr lang="pl-PL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grillową</a:t>
                      </a:r>
                      <a:endParaRPr lang="pl-PL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20 786,70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470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70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- fundusz sołecki 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20 786,70   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048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Kompleksowa modernizacja energetyczna budynków użyteczności publicznej na terenie Gmin Ziemi Gorlickiej" ; Urząd Gminy Sękowa, Przedszkole Ropica Górna , Szkoła Podstawowa w M. Wielkiej , Szkoła w Siarach w ramach programu Oś priorytetowa 4. Regionalna polityka energetyczna  Działanie 4.3 Poprawa efektywności energetycznej w sektorze publicznym i mieszkaniowym 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440 000,00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470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70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176 000,00   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70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o których mowa w art. 5 ust.1 pkt. 2 i 3  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264 000,00   </a:t>
                      </a:r>
                    </a:p>
                  </a:txBody>
                  <a:tcPr marL="7358" marR="7358" marT="7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5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219428"/>
              </p:ext>
            </p:extLst>
          </p:nvPr>
        </p:nvGraphicFramePr>
        <p:xfrm>
          <a:off x="541867" y="321737"/>
          <a:ext cx="10938934" cy="6132539"/>
        </p:xfrm>
        <a:graphic>
          <a:graphicData uri="http://schemas.openxmlformats.org/drawingml/2006/table">
            <a:tbl>
              <a:tblPr/>
              <a:tblGrid>
                <a:gridCol w="799488"/>
                <a:gridCol w="1188427"/>
                <a:gridCol w="6828055"/>
                <a:gridCol w="2122964"/>
              </a:tblGrid>
              <a:tr h="3421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Bezpieczeństwo publiczne i ochrona przeciwpożarowa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421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Ochotnicze Straże pożarne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1054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Wsparcie służb ratowniczych   " w ramach Regionalnego Programu Operacyjnego Województwa Małopolskiego na lata 2014 - 2020 , 5 oś priorytetowa Ochrona Środowiska , </a:t>
                      </a:r>
                      <a:r>
                        <a:rPr lang="pl-PL" sz="17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Dzialanie</a:t>
                      </a:r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5.1 Adaptacja do zmian klimatu , </a:t>
                      </a:r>
                      <a:r>
                        <a:rPr lang="pl-PL" sz="17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Poddzialanie</a:t>
                      </a:r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5.1.2. Wsparcie służb ratowniczych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436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36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36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o których mowa w art. 5 ust.1 pkt. 2 i 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1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Pozostała działalność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421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Wykonanie  hydrantu przy Szkole Podstawowej w Siarach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436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36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1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Rózne rozliczenia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4210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75818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Rezerwy ogólne i celowe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4210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700" b="0" i="1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Rezerwa inwestycyjna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210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700" b="0" i="1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10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700" b="0" i="1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95668"/>
              </p:ext>
            </p:extLst>
          </p:nvPr>
        </p:nvGraphicFramePr>
        <p:xfrm>
          <a:off x="585215" y="530349"/>
          <a:ext cx="10716769" cy="6198904"/>
        </p:xfrm>
        <a:graphic>
          <a:graphicData uri="http://schemas.openxmlformats.org/drawingml/2006/table">
            <a:tbl>
              <a:tblPr/>
              <a:tblGrid>
                <a:gridCol w="783251"/>
                <a:gridCol w="1164291"/>
                <a:gridCol w="6689380"/>
                <a:gridCol w="2079847"/>
              </a:tblGrid>
              <a:tr h="2391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Oświata i wychowanie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9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110 354,07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91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9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Szkoły podstawowe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9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10 354,07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705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l-PL" sz="19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Budowa parkingu przy szkole w miejscowości Krzywa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91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5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fundusz sołecki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5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Budowa placu zabaw przy szkole w miejscowości Krzywa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5 354,07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91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98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70585">
                <a:tc vMerge="1">
                  <a:txBody>
                    <a:bodyPr/>
                    <a:lstStyle/>
                    <a:p>
                      <a:pPr algn="l" fontAlgn="ctr"/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fundusz sołecki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5 354,07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1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9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Pozostała działalność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09098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9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Regionalny Program Operacyjny na lata 2014 - 2020 Działanie 11.2 Odnowa Obszarów Wiejskich.   Rewitalizacja obszarów wiejskich  - Przebudowa , rozbudowa , remont oraz zmiana sposobu użytkowania części pomieszczeń w obiektach infrastruktury oświatowej wraz z zagospodarowaniem ich otoczenia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91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9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1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9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9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5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981936"/>
              </p:ext>
            </p:extLst>
          </p:nvPr>
        </p:nvGraphicFramePr>
        <p:xfrm>
          <a:off x="812801" y="304796"/>
          <a:ext cx="10888132" cy="6413515"/>
        </p:xfrm>
        <a:graphic>
          <a:graphicData uri="http://schemas.openxmlformats.org/drawingml/2006/table">
            <a:tbl>
              <a:tblPr/>
              <a:tblGrid>
                <a:gridCol w="795774"/>
                <a:gridCol w="1182908"/>
                <a:gridCol w="6796345"/>
                <a:gridCol w="2113105"/>
              </a:tblGrid>
              <a:tr h="26138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278" marR="9278" marT="9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Gospodarka komunalna i ochrona środowiska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1 071 400,00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138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90001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Gospodarka ściekowa i ochrona wód        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650 000,00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1373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Budowa przydomowych oczyszczalni ścieków - dotacje dla osób fizycznych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138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38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5406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Budowa odcinka kanalizacji sanitarnej  w miejscowości Męcina Mała " </a:t>
                      </a:r>
                      <a:r>
                        <a:rPr lang="pl-PL" sz="17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Kraczeniówka</a:t>
                      </a:r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 , rozbudowa oczyszczalni ścieków i wodociągu w miejscowości Wapienne  w ramach Regionalnego Programu Operacyjnego Województwa Małopolskiego na lata 2014 - 2020  Poddziałanie 5.3.2 Gospodarka </a:t>
                      </a:r>
                      <a:r>
                        <a:rPr lang="pl-PL" sz="17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wodno</a:t>
                      </a:r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-ściekowa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200 000,00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138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38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w ramach funduszu sołeckiego Wapienne 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6 071,85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38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193 928,15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6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Budowa kanalizacji sanitarnej w miejscowości Krzywa - Jasionka 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200 000,00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138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38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200 000,00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703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Budowa  kanalizacji sanitarnej w miejscowości Męcina Mała w ramach Programu Rozwoju Obszarów Wiejskich 2014 - 2020 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200 000,00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138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38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w ramach funduszu sołeckiego Męcina Mała 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14 001,72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38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185 998,28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1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055317"/>
              </p:ext>
            </p:extLst>
          </p:nvPr>
        </p:nvGraphicFramePr>
        <p:xfrm>
          <a:off x="491067" y="457200"/>
          <a:ext cx="10888133" cy="6360949"/>
        </p:xfrm>
        <a:graphic>
          <a:graphicData uri="http://schemas.openxmlformats.org/drawingml/2006/table">
            <a:tbl>
              <a:tblPr/>
              <a:tblGrid>
                <a:gridCol w="795775"/>
                <a:gridCol w="1182908"/>
                <a:gridCol w="6796345"/>
                <a:gridCol w="2113105"/>
              </a:tblGrid>
              <a:tr h="20165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Ochrona powietrza atmosferycznego i klimatu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421 400,00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550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Instalacja systemów energii odnawialnej na budynkach użyteczności publicznej oraz domach prywatnych na terenie gmin należących do Związku Gmin Dorzecza Wisłoki"  Nr KIK/66 realizowanego w ramach Szwajcarsko - Polskiego Programu Współpracy.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391 400,00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07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7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34 200,00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7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o których mowa w art. 5 ust.1 pkt. 2 i 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357 200,00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40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Ograniczenie niskiej emisji na terenie Związku Gmin Ziemi Gorlickiej przez wykorzystanie urządzeń grzewczych na biomasę oraz odnawialne źródla energii" Dzialanie 4.4.2  ( 82-ankiet)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07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7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30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Ograniczenie niskiej emisji na terenie Związku Gmin Ziemi Gorlickiej przez wykorzystanie urządzeń grzewczych na paliwa stałe oraz odnawialne źródła energii"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07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7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8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871397"/>
              </p:ext>
            </p:extLst>
          </p:nvPr>
        </p:nvGraphicFramePr>
        <p:xfrm>
          <a:off x="438913" y="585214"/>
          <a:ext cx="11137391" cy="5705857"/>
        </p:xfrm>
        <a:graphic>
          <a:graphicData uri="http://schemas.openxmlformats.org/drawingml/2006/table">
            <a:tbl>
              <a:tblPr/>
              <a:tblGrid>
                <a:gridCol w="919802"/>
                <a:gridCol w="1197586"/>
                <a:gridCol w="6880678"/>
                <a:gridCol w="2139325"/>
              </a:tblGrid>
              <a:tr h="2909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Kultura i ochrona dziedzictwa narodowego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09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Pozostała działalność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1356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Magiczne Pogranicze Przyrodnicze i kulturowe perły Beskidu Niskiego " w ramach Europejskiego Funduszu Rozwoju Regionalnego - </a:t>
                      </a:r>
                      <a:r>
                        <a:rPr lang="pl-PL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Projekt Partnerski realizowany z </a:t>
                      </a:r>
                      <a:r>
                        <a:rPr lang="pl-PL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Związkiem </a:t>
                      </a:r>
                      <a:r>
                        <a:rPr lang="pl-PL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Gmin Dorzecza Wisłoki w projekcie zaplanowano budowę Szlaku rowerowego z ulepszoną nawierzchnia na odcinku Siary Owczary kontynuacja chodnika </a:t>
                      </a:r>
                      <a:endParaRPr lang="pl-PL" sz="17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09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9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551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"Historia znana i nieznana - pamiątki I wojny światowej polsko - słowackiego pogranicza"    w ramach Europejskiego Funduszu Rozwoju Regionalnego Program </a:t>
                      </a:r>
                      <a:r>
                        <a:rPr lang="pl-PL" sz="17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Interreg</a:t>
                      </a:r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V-A Polska - Słowacja 2014 - 2020 - Ochrona i rozwój dziedzictwa przyrodniczego i kulturowego obszaru pogranicza. -</a:t>
                      </a:r>
                      <a:r>
                        <a:rPr lang="pl-PL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Projekt Partnerski realizowany z </a:t>
                      </a:r>
                      <a:r>
                        <a:rPr lang="pl-PL" sz="17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Nizną</a:t>
                      </a:r>
                      <a:r>
                        <a:rPr lang="pl-PL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Polanką z Słowacji  w projekcie zaplanowano budowę szlaku przyrodniczo historycznego na "Pustym Polu" Etap I budowa okopów I wojny św. oraz organizacja rekonstrukcji bitwy pod Gorlicami</a:t>
                      </a:r>
                      <a:endParaRPr lang="pl-PL" sz="17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09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9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9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o których mowa w art. 5 ust.1 pkt. 2 i 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6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666005"/>
              </p:ext>
            </p:extLst>
          </p:nvPr>
        </p:nvGraphicFramePr>
        <p:xfrm>
          <a:off x="626533" y="423335"/>
          <a:ext cx="10701867" cy="6011333"/>
        </p:xfrm>
        <a:graphic>
          <a:graphicData uri="http://schemas.openxmlformats.org/drawingml/2006/table">
            <a:tbl>
              <a:tblPr/>
              <a:tblGrid>
                <a:gridCol w="782161"/>
                <a:gridCol w="1162672"/>
                <a:gridCol w="6680079"/>
                <a:gridCol w="2076955"/>
              </a:tblGrid>
              <a:tr h="37795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Kultura fizyczna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795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Obiekty sportowe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577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Budowa kompleksu </a:t>
                      </a:r>
                      <a:r>
                        <a:rPr lang="pl-PL" sz="17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rekreacyjno</a:t>
                      </a:r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sportowego w miejscowości Małastów w ramach Regionalnego Programu Operacyjnego 2014 - 2020 </a:t>
                      </a:r>
                      <a:r>
                        <a:rPr lang="pl-PL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Projekt Partnerski realizowany z Miastem Gorlice  w projekcie zaplanowano zakup toru transportowego i igielitowego rynnowego  do jazdy latem oraz zimą, </a:t>
                      </a:r>
                      <a:r>
                        <a:rPr lang="pl-PL" sz="17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budowe</a:t>
                      </a:r>
                      <a:r>
                        <a:rPr lang="pl-PL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zaplecza socjalnego; wiaty  oraz połączenie Wyciągu na Magurze </a:t>
                      </a:r>
                      <a:r>
                        <a:rPr lang="pl-PL" sz="17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Małąstowskiej</a:t>
                      </a:r>
                      <a:r>
                        <a:rPr lang="pl-PL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z wyciągiem w </a:t>
                      </a:r>
                      <a:r>
                        <a:rPr lang="pl-PL" sz="17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Małąstowie</a:t>
                      </a:r>
                      <a:r>
                        <a:rPr lang="pl-PL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pl-PL" sz="17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99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9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9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o których mowa w art. 5 ust.1 pkt. 2 i 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59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Montaż monitoringu na kompleksie rekreacyjno - sportowym " Fitness Park" w Ropicy Górnej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99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9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 w ramach funduszu sołeckiego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595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Razem plan wydatków majątkowych na 2017r.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4 180 172,92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7795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6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523723"/>
              </p:ext>
            </p:extLst>
          </p:nvPr>
        </p:nvGraphicFramePr>
        <p:xfrm>
          <a:off x="128016" y="164592"/>
          <a:ext cx="11612880" cy="669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906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2885"/>
            <a:ext cx="10058400" cy="8693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000" b="1" u="sng" dirty="0" smtClean="0"/>
              <a:t>PLAN PRZYCHODÓW I ROZCHODÓW BUDŻETU GMINY SĘKOWA NA 2017 r.</a:t>
            </a:r>
            <a:endParaRPr lang="pl-PL" sz="3000" b="1" u="sng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753394"/>
              </p:ext>
            </p:extLst>
          </p:nvPr>
        </p:nvGraphicFramePr>
        <p:xfrm>
          <a:off x="1168400" y="1303868"/>
          <a:ext cx="10363200" cy="5232392"/>
        </p:xfrm>
        <a:graphic>
          <a:graphicData uri="http://schemas.openxmlformats.org/drawingml/2006/table">
            <a:tbl>
              <a:tblPr/>
              <a:tblGrid>
                <a:gridCol w="7621480"/>
                <a:gridCol w="2741720"/>
              </a:tblGrid>
              <a:tr h="3262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Plan na 2017 ROK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92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DOCHODY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21 816 787,60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26292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92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dochody bieżące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19 682 117,60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92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dochody majątkowe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2 134 670,00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92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WYDATKI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22 236 187,60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26292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92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wydatki bieżące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18 056 014,68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92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wydatki majątkowe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4 180 172,92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92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Wynik budżetu  / Deficyt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-419 400,00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92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PRZYCHODY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1 517 227,00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26292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952 przychody z zaciągniętych pożyczek i kredytów na rynku krajowym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1 517 227,00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92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ROZCHODY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1 097 827,00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26292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92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992 spłaty otrzymanych krajowych pożyczek i kredytów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1 097 827,00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6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WYDATKI INWESTYCYJNE W LATACH</a:t>
            </a:r>
            <a:br>
              <a:rPr lang="pl-PL" b="1" dirty="0" smtClean="0"/>
            </a:br>
            <a:r>
              <a:rPr lang="pl-PL" b="1" dirty="0" smtClean="0"/>
              <a:t>2017-2020</a:t>
            </a:r>
            <a:endParaRPr lang="pl-PL" b="1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662366"/>
              </p:ext>
            </p:extLst>
          </p:nvPr>
        </p:nvGraphicFramePr>
        <p:xfrm>
          <a:off x="838200" y="1825625"/>
          <a:ext cx="10515600" cy="4812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88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47472"/>
            <a:ext cx="10515600" cy="6035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4400" b="1" u="sng" dirty="0" smtClean="0"/>
              <a:t>TURYSTYKA</a:t>
            </a:r>
            <a:r>
              <a:rPr lang="pl-PL" sz="4400" b="1" dirty="0" smtClean="0"/>
              <a:t> </a:t>
            </a:r>
          </a:p>
          <a:p>
            <a:pPr marL="0" indent="0" algn="ctr">
              <a:buNone/>
            </a:pPr>
            <a:r>
              <a:rPr lang="pl-PL" sz="4400" dirty="0" smtClean="0"/>
              <a:t>18 mln 200 tys.</a:t>
            </a:r>
          </a:p>
          <a:p>
            <a:pPr marL="0" indent="0" algn="ctr">
              <a:buNone/>
            </a:pPr>
            <a:endParaRPr lang="pl-PL" sz="32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Zagospodarowanie otoczenia Zbiornika Klimkówka   4 mln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Infrastruktura turystyczna Wapienne 4 mln 800 tys.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Otoczenie zabytkowego kościółka w Sękowej 2mln 200 tys.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Kompleks </a:t>
            </a:r>
            <a:r>
              <a:rPr lang="pl-PL" dirty="0" err="1" smtClean="0"/>
              <a:t>rekreacyjno</a:t>
            </a:r>
            <a:r>
              <a:rPr lang="pl-PL" dirty="0" smtClean="0"/>
              <a:t> - sportowy Małastów 2 mln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Niskoemisyjny transport 2,5 mln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Magiczne pogranicze budowa szlaku rowerowego  2,5 mln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„Historia znana i nieznana – pamiątki I wojny światowej polsko-słowackiego pogranicza” 200 tys.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920" y="213290"/>
            <a:ext cx="165825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0288" y="6943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b="1" u="sng" dirty="0" smtClean="0"/>
              <a:t>BUDYNKI UŻYTECZNOŚCI PUBLICZNEJ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7 mln. 750 tys.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0288" y="2666873"/>
            <a:ext cx="10515600" cy="20148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sz="3600" dirty="0" smtClean="0"/>
              <a:t>Termomodernizacja – 2 mln 750 tys.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600" dirty="0" smtClean="0"/>
              <a:t>Rewitalizacja obiektów oświaty – 5 mln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88" y="4681728"/>
            <a:ext cx="165825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u="sng" dirty="0" smtClean="0"/>
              <a:t>PRZEDSZKOLE</a:t>
            </a:r>
            <a:endParaRPr lang="pl-PL" b="1" u="sng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5105"/>
            <a:ext cx="10317480" cy="376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u="sng" dirty="0" smtClean="0"/>
              <a:t>SZKOŁA</a:t>
            </a:r>
            <a:endParaRPr lang="pl-PL" b="1" u="sng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896" y="2455942"/>
            <a:ext cx="5632704" cy="324991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528" y="1690688"/>
            <a:ext cx="5340096" cy="2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u="sng" dirty="0" smtClean="0"/>
              <a:t>BUDYNEK URZĘDU</a:t>
            </a:r>
            <a:endParaRPr lang="pl-PL" b="1" u="sng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294" y="1825625"/>
            <a:ext cx="86154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u="sng" dirty="0">
                <a:latin typeface="+mn-lt"/>
                <a:ea typeface="+mn-ea"/>
                <a:cs typeface="+mn-cs"/>
              </a:rPr>
              <a:t>OCHRONA ŚRODOWISKA </a:t>
            </a:r>
            <a:r>
              <a:rPr lang="pl-PL" sz="3600" b="1" u="sng" dirty="0" smtClean="0">
                <a:latin typeface="+mn-lt"/>
                <a:ea typeface="+mn-ea"/>
                <a:cs typeface="+mn-cs"/>
              </a:rPr>
              <a:t>8 </a:t>
            </a:r>
            <a:r>
              <a:rPr lang="pl-PL" sz="3600" b="1" u="sng" dirty="0">
                <a:latin typeface="+mn-lt"/>
                <a:ea typeface="+mn-ea"/>
                <a:cs typeface="+mn-cs"/>
              </a:rPr>
              <a:t>mln 649 tys.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5152" y="1865376"/>
            <a:ext cx="10515600" cy="45902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3600" dirty="0" smtClean="0"/>
              <a:t>Kanalizacja Męcina Mała, Wapienne  4 mln 149 tys.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600" dirty="0" smtClean="0"/>
              <a:t>Kolektory 100 tys.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600" dirty="0" smtClean="0"/>
              <a:t>Przydomowe oczyszczalnie 50 tys.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600" dirty="0" smtClean="0"/>
              <a:t>Kanalizacja Krzywa 200 tys.</a:t>
            </a:r>
          </a:p>
          <a:p>
            <a:pPr>
              <a:buFont typeface="Wingdings" panose="05000000000000000000" pitchFamily="2" charset="2"/>
              <a:buChar char="q"/>
            </a:pPr>
            <a:endParaRPr lang="pl-PL" sz="3600" dirty="0" smtClean="0"/>
          </a:p>
          <a:p>
            <a:pPr marL="0" indent="0" algn="ctr">
              <a:buNone/>
            </a:pPr>
            <a:endParaRPr lang="pl-PL" sz="3600" b="1" u="sn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sz="3600" dirty="0" smtClean="0"/>
              <a:t>Budowa wodociągu Sękowa „Kawiory” 2 mln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600" dirty="0" smtClean="0"/>
              <a:t>Budowa wodociągu Owczary 2 mln</a:t>
            </a:r>
          </a:p>
          <a:p>
            <a:pPr>
              <a:buFont typeface="Wingdings" panose="05000000000000000000" pitchFamily="2" charset="2"/>
              <a:buChar char="q"/>
            </a:pPr>
            <a:endParaRPr lang="pl-PL" sz="3600" dirty="0" smtClean="0"/>
          </a:p>
          <a:p>
            <a:pPr marL="0" indent="0">
              <a:buNone/>
            </a:pPr>
            <a:endParaRPr lang="pl-PL" sz="3600" dirty="0" smtClean="0"/>
          </a:p>
          <a:p>
            <a:pPr marL="0" indent="0">
              <a:buNone/>
            </a:pP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1636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28828" y="2078240"/>
            <a:ext cx="10204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u="sng" dirty="0">
                <a:latin typeface="+mj-lt"/>
                <a:ea typeface="+mj-ea"/>
                <a:cs typeface="+mj-cs"/>
              </a:rPr>
              <a:t>BEZPIECZEŃSTWO</a:t>
            </a:r>
            <a:r>
              <a:rPr lang="pl-PL" dirty="0" smtClean="0"/>
              <a:t> </a:t>
            </a:r>
            <a:r>
              <a:rPr lang="pl-PL" sz="4400" b="1" u="sng" dirty="0">
                <a:latin typeface="+mj-lt"/>
                <a:ea typeface="+mj-ea"/>
                <a:cs typeface="+mj-cs"/>
              </a:rPr>
              <a:t>PUBLICZNE</a:t>
            </a:r>
            <a:r>
              <a:rPr lang="pl-PL" dirty="0" smtClean="0"/>
              <a:t>  </a:t>
            </a:r>
          </a:p>
          <a:p>
            <a:pPr algn="ctr"/>
            <a:r>
              <a:rPr lang="pl-PL" sz="4400" b="1" dirty="0" smtClean="0">
                <a:latin typeface="+mj-lt"/>
                <a:ea typeface="+mj-ea"/>
                <a:cs typeface="+mj-cs"/>
              </a:rPr>
              <a:t>350 </a:t>
            </a:r>
            <a:r>
              <a:rPr lang="pl-PL" sz="4400" b="1" dirty="0" err="1" smtClean="0">
                <a:latin typeface="+mj-lt"/>
                <a:ea typeface="+mj-ea"/>
                <a:cs typeface="+mj-cs"/>
              </a:rPr>
              <a:t>tys</a:t>
            </a:r>
            <a:endParaRPr lang="pl-PL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38200" y="4304581"/>
            <a:ext cx="9585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3600" dirty="0"/>
              <a:t>Wsparcie służb ratowniczych w ramach RPOWM na lata 2014-2020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792" y="474853"/>
            <a:ext cx="1658256" cy="1603387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85216" y="829037"/>
            <a:ext cx="3035808" cy="469412"/>
          </a:xfrm>
        </p:spPr>
        <p:txBody>
          <a:bodyPr>
            <a:normAutofit lnSpcReduction="1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61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856434"/>
              </p:ext>
            </p:extLst>
          </p:nvPr>
        </p:nvGraphicFramePr>
        <p:xfrm>
          <a:off x="201168" y="201168"/>
          <a:ext cx="11649456" cy="641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1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3608" y="804037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/>
              <a:t>REALIZACJA ZAPLANOWANYCH INWESTYCJI MOŻLIWA JEST POD WARUNKIEM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868041"/>
            <a:ext cx="10515600" cy="23440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3600" dirty="0" smtClean="0"/>
              <a:t>Otrzymania środków zewnętrznych – dotacji z UE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600" dirty="0" smtClean="0"/>
              <a:t>Utrzymanie zaplanowanej na lata 2017-2020 nadwyżki operacyjnej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600" dirty="0" smtClean="0"/>
              <a:t>Sprzedaży majątku gminnego zgodnie z planem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544" y="4739570"/>
            <a:ext cx="1658256" cy="160338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34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52425"/>
            <a:ext cx="10515600" cy="1325563"/>
          </a:xfrm>
        </p:spPr>
        <p:txBody>
          <a:bodyPr/>
          <a:lstStyle/>
          <a:p>
            <a:pPr algn="ctr"/>
            <a:r>
              <a:rPr lang="pl-PL" b="1" u="sng" dirty="0" smtClean="0"/>
              <a:t>DOCHODY MAJĄTKOWE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 </a:t>
            </a:r>
            <a:r>
              <a:rPr lang="pl-PL" sz="3000" b="1" dirty="0" smtClean="0"/>
              <a:t>2 134 670,00 zł</a:t>
            </a:r>
            <a:endParaRPr lang="pl-PL" sz="3000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6997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53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020842"/>
              </p:ext>
            </p:extLst>
          </p:nvPr>
        </p:nvGraphicFramePr>
        <p:xfrm>
          <a:off x="1346200" y="558800"/>
          <a:ext cx="86233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19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15585"/>
              </p:ext>
            </p:extLst>
          </p:nvPr>
        </p:nvGraphicFramePr>
        <p:xfrm>
          <a:off x="101600" y="1676399"/>
          <a:ext cx="12005733" cy="4165600"/>
        </p:xfrm>
        <a:graphic>
          <a:graphicData uri="http://schemas.openxmlformats.org/drawingml/2006/table">
            <a:tbl>
              <a:tblPr/>
              <a:tblGrid>
                <a:gridCol w="1794933"/>
                <a:gridCol w="1930400"/>
                <a:gridCol w="1659615"/>
                <a:gridCol w="1699811"/>
                <a:gridCol w="1536369"/>
                <a:gridCol w="1860605"/>
                <a:gridCol w="1524000"/>
              </a:tblGrid>
              <a:tr h="91122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1359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DOCHODY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22 052 618,00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17 482 648,00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19 934 182,00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20 525 091,00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21 966 160,28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21 816 787,60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59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WYDATKI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20 594 876,00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16 306 655,00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17 951 771,00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21 904 729,00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20 901 969,48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22 236 187,60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59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NADWYŻKA/DEFICYT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1 457 742,00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1 175 993,00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1 982 411,00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1 379 638,00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1464190,86 ZŁ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419 400,00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59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NADWYŻKA OPERACYJNA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753 956,00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1 354 708,00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832 058,00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467 998,00 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763412,00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626102,92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149600" y="762000"/>
            <a:ext cx="8167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u="sng" dirty="0" smtClean="0"/>
              <a:t>ZESTAWIENIE DOCHODÓW I WYDATKOW W LATACH 2012-2017</a:t>
            </a:r>
            <a:endParaRPr lang="pl-PL" sz="2400" b="1" u="sng" dirty="0"/>
          </a:p>
        </p:txBody>
      </p:sp>
    </p:spTree>
    <p:extLst>
      <p:ext uri="{BB962C8B-B14F-4D97-AF65-F5344CB8AC3E}">
        <p14:creationId xmlns:p14="http://schemas.microsoft.com/office/powerpoint/2010/main" val="3170802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42083" y="3108325"/>
            <a:ext cx="7574280" cy="1325563"/>
          </a:xfrm>
        </p:spPr>
        <p:txBody>
          <a:bodyPr/>
          <a:lstStyle/>
          <a:p>
            <a:r>
              <a:rPr lang="pl-PL" b="1" dirty="0" smtClean="0"/>
              <a:t>DZIĘKUJĘ ZA UWAGĘ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363" y="469318"/>
            <a:ext cx="1774090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5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u="sng" dirty="0" smtClean="0"/>
              <a:t>DOCHODY BIEŻĄCE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000" b="1" dirty="0" smtClean="0"/>
              <a:t>19 682 117,60 zł</a:t>
            </a:r>
            <a:endParaRPr lang="pl-PL" sz="30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424876"/>
              </p:ext>
            </p:extLst>
          </p:nvPr>
        </p:nvGraphicFramePr>
        <p:xfrm>
          <a:off x="838200" y="1690688"/>
          <a:ext cx="10515600" cy="493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87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4662" y="3339820"/>
            <a:ext cx="42676" cy="1322947"/>
          </a:xfrm>
          <a:prstGeom prst="rect">
            <a:avLst/>
          </a:prstGeom>
        </p:spPr>
      </p:pic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650832"/>
              </p:ext>
            </p:extLst>
          </p:nvPr>
        </p:nvGraphicFramePr>
        <p:xfrm>
          <a:off x="279400" y="457200"/>
          <a:ext cx="11417300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19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96112" y="493776"/>
            <a:ext cx="92903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u="sng" dirty="0" smtClean="0"/>
              <a:t>Wydatki Budżetu Gminy Sękowa na 2017r. </a:t>
            </a:r>
            <a:r>
              <a:rPr lang="pl-PL" sz="2800" b="1" u="sng" dirty="0"/>
              <a:t>r</a:t>
            </a:r>
            <a:r>
              <a:rPr lang="pl-PL" sz="2800" b="1" u="sng" dirty="0" smtClean="0"/>
              <a:t>ealizowane w ramach FUNDUSZU SOŁECKIEGO  - 201 945,56 zł</a:t>
            </a:r>
          </a:p>
          <a:p>
            <a:pPr algn="ctr"/>
            <a:r>
              <a:rPr lang="pl-PL" sz="2000" b="1" u="sng" dirty="0" smtClean="0"/>
              <a:t>W Z TEGO MAJĄTKOWE 167 971,59 zł, BIEŻĄCE 33 973,97 zł</a:t>
            </a:r>
            <a:endParaRPr lang="pl-PL" sz="2000" b="1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879601"/>
            <a:ext cx="9897238" cy="484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u="sng" dirty="0"/>
              <a:t>PLAN WYDATKÓW MAJĄTKOWYCH BUDŻETU GMINY SĘKOWA NA 2017 R. 	</a:t>
            </a:r>
            <a:r>
              <a:rPr lang="pl-PL" dirty="0"/>
              <a:t>		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775880"/>
              </p:ext>
            </p:extLst>
          </p:nvPr>
        </p:nvGraphicFramePr>
        <p:xfrm>
          <a:off x="1152144" y="1956809"/>
          <a:ext cx="9784081" cy="4614024"/>
        </p:xfrm>
        <a:graphic>
          <a:graphicData uri="http://schemas.openxmlformats.org/drawingml/2006/table">
            <a:tbl>
              <a:tblPr/>
              <a:tblGrid>
                <a:gridCol w="715084"/>
                <a:gridCol w="1062962"/>
                <a:gridCol w="6107198"/>
                <a:gridCol w="1898837"/>
              </a:tblGrid>
              <a:tr h="50141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Dział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Rozdział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Treść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PLAN NA 2017 rok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0141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899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Rolnictwo i łowiectwo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4609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Pozostała działalność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4609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Odbudowa dróg rolniczych do pól  droga Siary " Zawodzie"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4609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609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w ramach funduszu sołeckiego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609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5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019213"/>
              </p:ext>
            </p:extLst>
          </p:nvPr>
        </p:nvGraphicFramePr>
        <p:xfrm>
          <a:off x="621792" y="365126"/>
          <a:ext cx="10750296" cy="6011512"/>
        </p:xfrm>
        <a:graphic>
          <a:graphicData uri="http://schemas.openxmlformats.org/drawingml/2006/table">
            <a:tbl>
              <a:tblPr/>
              <a:tblGrid>
                <a:gridCol w="785701"/>
                <a:gridCol w="1167933"/>
                <a:gridCol w="6710308"/>
                <a:gridCol w="2086354"/>
              </a:tblGrid>
              <a:tr h="6836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Wytwarzanie i zaopatrywanie w energię elektryczną gaz i wodę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6899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Dostarczanie wody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95694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Budowa wodociągu w miejscowości Sękowa " Kawiory" w ramach Funduszu </a:t>
                      </a:r>
                      <a:r>
                        <a:rPr lang="pl-PL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Spójności </a:t>
                      </a:r>
                      <a:endParaRPr lang="pl-PL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6899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899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694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Budowa wodociągu w miejscowości Owczary w ramach PROW 2014-2020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6899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899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w ramach funduszu sołeckiego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7 125,09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899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42 874,91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57745"/>
              </p:ext>
            </p:extLst>
          </p:nvPr>
        </p:nvGraphicFramePr>
        <p:xfrm>
          <a:off x="440268" y="186264"/>
          <a:ext cx="11311464" cy="6524858"/>
        </p:xfrm>
        <a:graphic>
          <a:graphicData uri="http://schemas.openxmlformats.org/drawingml/2006/table">
            <a:tbl>
              <a:tblPr/>
              <a:tblGrid>
                <a:gridCol w="826714"/>
                <a:gridCol w="1228899"/>
                <a:gridCol w="7060588"/>
                <a:gridCol w="2195263"/>
              </a:tblGrid>
              <a:tr h="2756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Transport i </a:t>
                      </a:r>
                      <a:r>
                        <a:rPr lang="pl-PL" sz="15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łaczność</a:t>
                      </a:r>
                      <a:endParaRPr lang="pl-PL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534 000,00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56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Drogi publiczne wojewódzkie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56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Pomoc finansowa dla Województwa małopolskiego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51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1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w ramach funduszu sołeckiego wsi Sękowa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6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Drogi publiczne powiatowe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512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Pomoc finansowa dla Powiatu Gorlickiego na odbudowę drogi Bartne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51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1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w ramach funduszu sołeckiego wsi Sękowa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6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Drogi publiczne gminne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512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Modernizacja parkingu koło cmentarza oraz wykonanie asfaltu na drodze dojazdowej do Mauzoleum Długosza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51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1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w ramach funduszu sołeckiego wsi Sękowa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6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Odbudowa drogi gminnej " Wasylczak - Wal"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51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1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w ramach funduszu sołeckiego wsi Owczary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6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Zakup przystanku autobusowego w miejscowości Małastów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51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1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w ramach funduszu sołeckiego wsi Małastów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12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Zakup i montaż 2 przystanków  autobusowych w miejscowości Ropica Górna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51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tym;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1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środki własne budżetu gminy w ramach funduszu sołeckiego wsi Ropica Górna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12 000,00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2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2071</Words>
  <Application>Microsoft Office PowerPoint</Application>
  <PresentationFormat>Panoramiczny</PresentationFormat>
  <Paragraphs>685</Paragraphs>
  <Slides>32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9" baseType="lpstr">
      <vt:lpstr>Arial</vt:lpstr>
      <vt:lpstr>Arial CE</vt:lpstr>
      <vt:lpstr>Calibri</vt:lpstr>
      <vt:lpstr>Calibri Light</vt:lpstr>
      <vt:lpstr>Times New Roman</vt:lpstr>
      <vt:lpstr>Wingdings</vt:lpstr>
      <vt:lpstr>Motyw pakietu Office</vt:lpstr>
      <vt:lpstr>BUDŻET GMINY SĘKOWA             NA 2017 ROK</vt:lpstr>
      <vt:lpstr>Prezentacja programu PowerPoint</vt:lpstr>
      <vt:lpstr>DOCHODY MAJĄTKOWE  2 134 670,00 zł</vt:lpstr>
      <vt:lpstr>DOCHODY BIEŻĄCE 19 682 117,60 zł</vt:lpstr>
      <vt:lpstr>Prezentacja programu PowerPoint</vt:lpstr>
      <vt:lpstr>Prezentacja programu PowerPoint</vt:lpstr>
      <vt:lpstr>PLAN WYDATKÓW MAJĄTKOWYCH BUDŻETU GMINY SĘKOWA NA 2017 R.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WYDATKI INWESTYCYJNE W LATACH 2017-2020</vt:lpstr>
      <vt:lpstr>Prezentacja programu PowerPoint</vt:lpstr>
      <vt:lpstr>BUDYNKI UŻYTECZNOŚCI PUBLICZNEJ  7 mln. 750 tys.</vt:lpstr>
      <vt:lpstr>PRZEDSZKOLE</vt:lpstr>
      <vt:lpstr>SZKOŁA</vt:lpstr>
      <vt:lpstr>BUDYNEK URZĘDU</vt:lpstr>
      <vt:lpstr>OCHRONA ŚRODOWISKA 8 mln 649 tys.</vt:lpstr>
      <vt:lpstr>Prezentacja programu PowerPoint</vt:lpstr>
      <vt:lpstr>Prezentacja programu PowerPoint</vt:lpstr>
      <vt:lpstr>REALIZACJA ZAPLANOWANYCH INWESTYCJI MOŻLIWA JEST POD WARUNKIEM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BUDŻET GMINY SEKOWA NA 2017</dc:title>
  <dc:creator>KSIEG_TRACER 2</dc:creator>
  <cp:lastModifiedBy>KSIEG_TRACER 2</cp:lastModifiedBy>
  <cp:revision>74</cp:revision>
  <dcterms:created xsi:type="dcterms:W3CDTF">2016-12-28T07:19:12Z</dcterms:created>
  <dcterms:modified xsi:type="dcterms:W3CDTF">2016-12-29T08:23:40Z</dcterms:modified>
</cp:coreProperties>
</file>